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3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2AF"/>
    <a:srgbClr val="F1F1F1"/>
    <a:srgbClr val="FF4E4E"/>
    <a:srgbClr val="9D9D9F"/>
    <a:srgbClr val="FEFEFE"/>
    <a:srgbClr val="ECA68D"/>
    <a:srgbClr val="9FB3B0"/>
    <a:srgbClr val="C9C9C9"/>
    <a:srgbClr val="B4BEBD"/>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2" d="100"/>
          <a:sy n="72"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832B0B2-18FE-4806-B63C-8E2B8BCDA023}" type="datetimeFigureOut">
              <a:rPr lang="en-US" smtClean="0"/>
              <a:t>4/6/2020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0C2E674-3EED-4E91-A891-0D870AE1CC0A}" type="slidenum">
              <a:rPr lang="en-US" smtClean="0"/>
              <a:t>‹#›</a:t>
            </a:fld>
            <a:endParaRPr lang="en-US"/>
          </a:p>
        </p:txBody>
      </p:sp>
    </p:spTree>
    <p:extLst>
      <p:ext uri="{BB962C8B-B14F-4D97-AF65-F5344CB8AC3E}">
        <p14:creationId xmlns:p14="http://schemas.microsoft.com/office/powerpoint/2010/main" val="174560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258a1fc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258a1fc5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258a1fc5c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258a1fc5c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258a1fc5c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258a1fc5c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258a1fc5c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258a1fc5c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258a1fc5c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258a1fc5c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258a1fc5c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258a1fc5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258a1fc5c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258a1fc5c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258a1fc5c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258a1fc5c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58a1fc5c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258a1fc5c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258a1fc5c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258a1fc5c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258a1fc5c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258a1fc5c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258a1fc5c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258a1fc5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258a1fc5c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258a1fc5c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258a1fc5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258a1fc5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258a1fc5c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258a1fc5c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258a1fc5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258a1fc5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258a1fc5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258a1fc5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258a1fc5c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258a1fc5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58a1fc5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58a1fc5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258a1fc5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258a1fc5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258a1fc5c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258a1fc5c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EF82BD-DBAB-44A8-A678-ACA88DA277DA}"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301180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F82BD-DBAB-44A8-A678-ACA88DA277DA}"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83487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F82BD-DBAB-44A8-A678-ACA88DA277DA}"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39622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133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F82BD-DBAB-44A8-A678-ACA88DA277DA}"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112601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EF82BD-DBAB-44A8-A678-ACA88DA277DA}"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323433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EF82BD-DBAB-44A8-A678-ACA88DA277DA}"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240941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EF82BD-DBAB-44A8-A678-ACA88DA277DA}"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6807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EF82BD-DBAB-44A8-A678-ACA88DA277DA}"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99215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F82BD-DBAB-44A8-A678-ACA88DA277DA}"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40059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F82BD-DBAB-44A8-A678-ACA88DA277DA}"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109833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F82BD-DBAB-44A8-A678-ACA88DA277DA}"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1EA5-53B5-4F50-A641-4BA03ED4D5F3}" type="slidenum">
              <a:rPr lang="en-US" smtClean="0"/>
              <a:t>‹#›</a:t>
            </a:fld>
            <a:endParaRPr lang="en-US"/>
          </a:p>
        </p:txBody>
      </p:sp>
    </p:spTree>
    <p:extLst>
      <p:ext uri="{BB962C8B-B14F-4D97-AF65-F5344CB8AC3E}">
        <p14:creationId xmlns:p14="http://schemas.microsoft.com/office/powerpoint/2010/main" val="17883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F82BD-DBAB-44A8-A678-ACA88DA277DA}" type="datetimeFigureOut">
              <a:rPr lang="en-US" smtClean="0"/>
              <a:t>4/6/2020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B1EA5-53B5-4F50-A641-4BA03ED4D5F3}" type="slidenum">
              <a:rPr lang="en-US" smtClean="0"/>
              <a:t>‹#›</a:t>
            </a:fld>
            <a:endParaRPr lang="en-US"/>
          </a:p>
        </p:txBody>
      </p:sp>
    </p:spTree>
    <p:extLst>
      <p:ext uri="{BB962C8B-B14F-4D97-AF65-F5344CB8AC3E}">
        <p14:creationId xmlns:p14="http://schemas.microsoft.com/office/powerpoint/2010/main" val="408073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dfsnwa.org/programs/career-service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pImmW1S0Po"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A3340-CD57-4E64-A057-1F6DA6CEC02E}"/>
              </a:ext>
            </a:extLst>
          </p:cNvPr>
          <p:cNvSpPr/>
          <p:nvPr/>
        </p:nvSpPr>
        <p:spPr>
          <a:xfrm>
            <a:off x="0" y="3072348"/>
            <a:ext cx="12192000" cy="378565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71B3A97-A911-4639-8CFD-3138B7EE2DEA}"/>
              </a:ext>
            </a:extLst>
          </p:cNvPr>
          <p:cNvSpPr txBox="1">
            <a:spLocks/>
          </p:cNvSpPr>
          <p:nvPr/>
        </p:nvSpPr>
        <p:spPr>
          <a:xfrm>
            <a:off x="5290892" y="-7145"/>
            <a:ext cx="3945098" cy="92528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45E416A-D265-4162-8B04-064B3FF52253}"/>
              </a:ext>
            </a:extLst>
          </p:cNvPr>
          <p:cNvSpPr/>
          <p:nvPr/>
        </p:nvSpPr>
        <p:spPr>
          <a:xfrm>
            <a:off x="546100" y="2828836"/>
            <a:ext cx="11645900" cy="3785652"/>
          </a:xfrm>
          <a:prstGeom prst="rect">
            <a:avLst/>
          </a:prstGeom>
        </p:spPr>
        <p:txBody>
          <a:bodyPr wrap="square">
            <a:spAutoFit/>
          </a:bodyPr>
          <a:lstStyle/>
          <a:p>
            <a:endParaRPr lang="en-US" sz="4800" dirty="0"/>
          </a:p>
          <a:p>
            <a:r>
              <a:rPr lang="en-US" sz="4800" dirty="0"/>
              <a:t>EMPOWERING </a:t>
            </a:r>
          </a:p>
          <a:p>
            <a:r>
              <a:rPr lang="en-US" sz="4800" dirty="0"/>
              <a:t>WOMEN TO </a:t>
            </a:r>
          </a:p>
          <a:p>
            <a:r>
              <a:rPr lang="en-US" sz="4800" dirty="0"/>
              <a:t>REACH THEIR</a:t>
            </a:r>
          </a:p>
          <a:p>
            <a:r>
              <a:rPr lang="en-US" sz="4800" dirty="0"/>
              <a:t>FULL POTENTIAL</a:t>
            </a:r>
          </a:p>
        </p:txBody>
      </p:sp>
      <p:pic>
        <p:nvPicPr>
          <p:cNvPr id="6" name="Picture 5">
            <a:extLst>
              <a:ext uri="{FF2B5EF4-FFF2-40B4-BE49-F238E27FC236}">
                <a16:creationId xmlns:a16="http://schemas.microsoft.com/office/drawing/2014/main" id="{87165B5E-8C61-4C4C-BCDB-AA32933F9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537" y="455498"/>
            <a:ext cx="8715032" cy="1225312"/>
          </a:xfrm>
          <a:prstGeom prst="rect">
            <a:avLst/>
          </a:prstGeom>
        </p:spPr>
      </p:pic>
    </p:spTree>
    <p:extLst>
      <p:ext uri="{BB962C8B-B14F-4D97-AF65-F5344CB8AC3E}">
        <p14:creationId xmlns:p14="http://schemas.microsoft.com/office/powerpoint/2010/main" val="410634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22" name="Google Shape;122;p22"/>
          <p:cNvSpPr txBox="1"/>
          <p:nvPr/>
        </p:nvSpPr>
        <p:spPr>
          <a:xfrm>
            <a:off x="0" y="1192800"/>
            <a:ext cx="12192000" cy="4485600"/>
          </a:xfrm>
          <a:prstGeom prst="rect">
            <a:avLst/>
          </a:prstGeom>
          <a:noFill/>
          <a:ln>
            <a:noFill/>
          </a:ln>
        </p:spPr>
        <p:txBody>
          <a:bodyPr spcFirstLastPara="1" wrap="square" lIns="121900" tIns="121900" rIns="121900" bIns="121900" anchor="t" anchorCtr="0">
            <a:noAutofit/>
          </a:bodyPr>
          <a:lstStyle/>
          <a:p>
            <a:pPr>
              <a:lnSpc>
                <a:spcPct val="138000"/>
              </a:lnSpc>
            </a:pPr>
            <a:r>
              <a:rPr lang="en" sz="1333" b="1">
                <a:solidFill>
                  <a:schemeClr val="dk1"/>
                </a:solidFill>
              </a:rPr>
              <a:t>PROBLEM SOLVING – COMMON CONCERNS</a:t>
            </a:r>
            <a:endParaRPr sz="1333" b="1">
              <a:solidFill>
                <a:schemeClr val="dk1"/>
              </a:solidFill>
            </a:endParaRPr>
          </a:p>
          <a:p>
            <a:pPr>
              <a:lnSpc>
                <a:spcPct val="115000"/>
              </a:lnSpc>
              <a:spcBef>
                <a:spcPts val="1333"/>
              </a:spcBef>
            </a:pPr>
            <a:endParaRPr sz="1333">
              <a:solidFill>
                <a:schemeClr val="dk1"/>
              </a:solidFill>
            </a:endParaRPr>
          </a:p>
          <a:p>
            <a:pPr marL="914377" indent="-389457">
              <a:lnSpc>
                <a:spcPct val="115000"/>
              </a:lnSpc>
              <a:buClr>
                <a:schemeClr val="dk1"/>
              </a:buClr>
              <a:buSzPts val="1000"/>
              <a:buAutoNum type="arabicPeriod" startAt="5"/>
            </a:pPr>
            <a:r>
              <a:rPr lang="en" sz="1333" b="1">
                <a:solidFill>
                  <a:schemeClr val="dk1"/>
                </a:solidFill>
              </a:rPr>
              <a:t>Jobs held many years ago </a:t>
            </a:r>
            <a:endParaRPr sz="1333" b="1">
              <a:solidFill>
                <a:schemeClr val="dk1"/>
              </a:solidFill>
            </a:endParaRPr>
          </a:p>
          <a:p>
            <a:pPr marL="1523962" indent="-389457">
              <a:lnSpc>
                <a:spcPct val="115000"/>
              </a:lnSpc>
              <a:buClr>
                <a:schemeClr val="dk1"/>
              </a:buClr>
              <a:buSzPts val="1000"/>
              <a:buChar char="●"/>
            </a:pPr>
            <a:r>
              <a:rPr lang="en" sz="1333">
                <a:solidFill>
                  <a:schemeClr val="dk1"/>
                </a:solidFill>
              </a:rPr>
              <a:t>Talk about any recent achievements or experience</a:t>
            </a:r>
            <a:endParaRPr sz="1333">
              <a:solidFill>
                <a:schemeClr val="dk1"/>
              </a:solidFill>
            </a:endParaRPr>
          </a:p>
          <a:p>
            <a:pPr marL="1523962" indent="-389457">
              <a:lnSpc>
                <a:spcPct val="115000"/>
              </a:lnSpc>
              <a:buClr>
                <a:schemeClr val="dk1"/>
              </a:buClr>
              <a:buSzPts val="1000"/>
              <a:buChar char="●"/>
            </a:pPr>
            <a:r>
              <a:rPr lang="en" sz="1333">
                <a:solidFill>
                  <a:schemeClr val="dk1"/>
                </a:solidFill>
              </a:rPr>
              <a:t>List employer names and job titles only unless the responsibilities link to the job you are applying for</a:t>
            </a:r>
            <a:endParaRPr sz="1333">
              <a:solidFill>
                <a:schemeClr val="dk1"/>
              </a:solidFill>
            </a:endParaRPr>
          </a:p>
          <a:p>
            <a:pPr>
              <a:lnSpc>
                <a:spcPct val="115000"/>
              </a:lnSpc>
            </a:pPr>
            <a:endParaRPr sz="1333">
              <a:solidFill>
                <a:schemeClr val="dk1"/>
              </a:solidFill>
            </a:endParaRPr>
          </a:p>
          <a:p>
            <a:pPr marL="914377" indent="-389457">
              <a:lnSpc>
                <a:spcPct val="115000"/>
              </a:lnSpc>
              <a:buClr>
                <a:schemeClr val="dk1"/>
              </a:buClr>
              <a:buSzPts val="1000"/>
              <a:buAutoNum type="arabicPeriod" startAt="6"/>
            </a:pPr>
            <a:r>
              <a:rPr lang="en" sz="1333" b="1">
                <a:solidFill>
                  <a:schemeClr val="dk1"/>
                </a:solidFill>
              </a:rPr>
              <a:t>Presenting work history &amp; education from another country</a:t>
            </a:r>
            <a:endParaRPr sz="1333" b="1">
              <a:solidFill>
                <a:schemeClr val="dk1"/>
              </a:solidFill>
            </a:endParaRPr>
          </a:p>
          <a:p>
            <a:pPr marL="1523962" indent="-389457">
              <a:lnSpc>
                <a:spcPct val="115000"/>
              </a:lnSpc>
              <a:buClr>
                <a:schemeClr val="dk1"/>
              </a:buClr>
              <a:buSzPts val="1000"/>
              <a:buChar char="●"/>
            </a:pPr>
            <a:r>
              <a:rPr lang="en" sz="1333">
                <a:solidFill>
                  <a:schemeClr val="dk1"/>
                </a:solidFill>
              </a:rPr>
              <a:t>Give foreign qualifications along with the local equivalent</a:t>
            </a:r>
            <a:endParaRPr sz="1333">
              <a:solidFill>
                <a:schemeClr val="dk1"/>
              </a:solidFill>
            </a:endParaRPr>
          </a:p>
          <a:p>
            <a:pPr marL="1523962" indent="-389457">
              <a:lnSpc>
                <a:spcPct val="115000"/>
              </a:lnSpc>
              <a:buClr>
                <a:schemeClr val="dk1"/>
              </a:buClr>
              <a:buSzPts val="1000"/>
              <a:buChar char="●"/>
            </a:pPr>
            <a:r>
              <a:rPr lang="en" sz="1333">
                <a:solidFill>
                  <a:schemeClr val="dk1"/>
                </a:solidFill>
              </a:rPr>
              <a:t>Outline positions held that in terms that are familiar to the employer/country</a:t>
            </a:r>
            <a:endParaRPr sz="1333">
              <a:solidFill>
                <a:schemeClr val="dk1"/>
              </a:solidFill>
            </a:endParaRPr>
          </a:p>
          <a:p>
            <a:pPr marL="1523962" indent="-389457">
              <a:lnSpc>
                <a:spcPct val="115000"/>
              </a:lnSpc>
              <a:buClr>
                <a:schemeClr val="dk1"/>
              </a:buClr>
              <a:buSzPts val="1000"/>
              <a:buChar char="●"/>
            </a:pPr>
            <a:r>
              <a:rPr lang="en" sz="1333">
                <a:solidFill>
                  <a:schemeClr val="dk1"/>
                </a:solidFill>
              </a:rPr>
              <a:t>Emphasize experience that is relevant to the job you are applying for</a:t>
            </a:r>
            <a:endParaRPr sz="1333">
              <a:solidFill>
                <a:schemeClr val="dk1"/>
              </a:solidFill>
            </a:endParaRPr>
          </a:p>
          <a:p>
            <a:pPr>
              <a:lnSpc>
                <a:spcPct val="115000"/>
              </a:lnSpc>
            </a:pPr>
            <a:endParaRPr sz="1333">
              <a:solidFill>
                <a:schemeClr val="dk1"/>
              </a:solidFill>
            </a:endParaRPr>
          </a:p>
          <a:p>
            <a:pPr marL="914377" indent="-389457">
              <a:lnSpc>
                <a:spcPct val="115000"/>
              </a:lnSpc>
              <a:buClr>
                <a:schemeClr val="dk1"/>
              </a:buClr>
              <a:buSzPts val="1000"/>
              <a:buAutoNum type="arabicPeriod" startAt="7"/>
            </a:pPr>
            <a:r>
              <a:rPr lang="en" sz="1333" b="1">
                <a:solidFill>
                  <a:schemeClr val="dk1"/>
                </a:solidFill>
              </a:rPr>
              <a:t>Military background</a:t>
            </a:r>
            <a:endParaRPr sz="1333" b="1">
              <a:solidFill>
                <a:schemeClr val="dk1"/>
              </a:solidFill>
            </a:endParaRPr>
          </a:p>
          <a:p>
            <a:pPr marL="1523962" indent="-389457">
              <a:lnSpc>
                <a:spcPct val="115000"/>
              </a:lnSpc>
              <a:buClr>
                <a:schemeClr val="dk1"/>
              </a:buClr>
              <a:buSzPts val="1000"/>
              <a:buChar char="●"/>
            </a:pPr>
            <a:r>
              <a:rPr lang="en" sz="1333">
                <a:solidFill>
                  <a:schemeClr val="dk1"/>
                </a:solidFill>
              </a:rPr>
              <a:t>Choose a functional resume style that emphasizes your accomplishments and skills</a:t>
            </a:r>
            <a:endParaRPr sz="1333">
              <a:solidFill>
                <a:schemeClr val="dk1"/>
              </a:solidFill>
            </a:endParaRPr>
          </a:p>
          <a:p>
            <a:pPr marL="1523962" indent="-389457">
              <a:lnSpc>
                <a:spcPct val="115000"/>
              </a:lnSpc>
              <a:buClr>
                <a:schemeClr val="dk1"/>
              </a:buClr>
              <a:buSzPts val="1000"/>
              <a:buChar char="●"/>
            </a:pPr>
            <a:r>
              <a:rPr lang="en" sz="1333">
                <a:solidFill>
                  <a:schemeClr val="dk1"/>
                </a:solidFill>
              </a:rPr>
              <a:t>State your experience in civilian or general business language</a:t>
            </a:r>
            <a:endParaRPr sz="1333">
              <a:solidFill>
                <a:schemeClr val="dk1"/>
              </a:solidFill>
            </a:endParaRPr>
          </a:p>
          <a:p>
            <a:pPr marL="1523962" indent="-389457">
              <a:lnSpc>
                <a:spcPct val="115000"/>
              </a:lnSpc>
              <a:buClr>
                <a:schemeClr val="dk1"/>
              </a:buClr>
              <a:buSzPts val="1000"/>
              <a:buChar char="●"/>
            </a:pPr>
            <a:r>
              <a:rPr lang="en" sz="1333">
                <a:solidFill>
                  <a:schemeClr val="dk1"/>
                </a:solidFill>
              </a:rPr>
              <a:t>Emphasize any training you received in the military, relevant to the job e.g. leadership skills, communication skills etc.</a:t>
            </a:r>
            <a:endParaRPr sz="1333">
              <a:solidFill>
                <a:schemeClr val="dk1"/>
              </a:solidFill>
            </a:endParaRPr>
          </a:p>
          <a:p>
            <a:pPr>
              <a:lnSpc>
                <a:spcPct val="115000"/>
              </a:lnSpc>
            </a:pPr>
            <a:endParaRPr sz="1467">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29" name="Google Shape;129;p23"/>
          <p:cNvSpPr txBox="1"/>
          <p:nvPr/>
        </p:nvSpPr>
        <p:spPr>
          <a:xfrm>
            <a:off x="160000" y="1192800"/>
            <a:ext cx="7492400" cy="4863600"/>
          </a:xfrm>
          <a:prstGeom prst="rect">
            <a:avLst/>
          </a:prstGeom>
          <a:noFill/>
          <a:ln>
            <a:noFill/>
          </a:ln>
        </p:spPr>
        <p:txBody>
          <a:bodyPr spcFirstLastPara="1" wrap="square" lIns="121900" tIns="121900" rIns="121900" bIns="121900" anchor="t" anchorCtr="0">
            <a:noAutofit/>
          </a:bodyPr>
          <a:lstStyle/>
          <a:p>
            <a:pPr>
              <a:lnSpc>
                <a:spcPct val="138000"/>
              </a:lnSpc>
            </a:pPr>
            <a:r>
              <a:rPr lang="en" sz="2400" b="1">
                <a:solidFill>
                  <a:schemeClr val="dk1"/>
                </a:solidFill>
              </a:rPr>
              <a:t>GETTING AN INTERVIEW</a:t>
            </a:r>
            <a:endParaRPr sz="2400" b="1">
              <a:solidFill>
                <a:schemeClr val="dk1"/>
              </a:solidFill>
            </a:endParaRPr>
          </a:p>
          <a:p>
            <a:pPr>
              <a:lnSpc>
                <a:spcPct val="115000"/>
              </a:lnSpc>
            </a:pPr>
            <a:endParaRPr sz="1467">
              <a:solidFill>
                <a:schemeClr val="dk1"/>
              </a:solidFill>
            </a:endParaRPr>
          </a:p>
          <a:p>
            <a:pPr>
              <a:lnSpc>
                <a:spcPct val="138000"/>
              </a:lnSpc>
            </a:pPr>
            <a:r>
              <a:rPr lang="en" sz="1600">
                <a:solidFill>
                  <a:schemeClr val="dk1"/>
                </a:solidFill>
              </a:rPr>
              <a:t>Avoid the “spray and pray” tactic. Work smarter not harder by strategically applying for the jobs you want and/or are qualified for. </a:t>
            </a:r>
            <a:endParaRPr sz="1600">
              <a:solidFill>
                <a:schemeClr val="dk1"/>
              </a:solidFill>
            </a:endParaRPr>
          </a:p>
          <a:p>
            <a:pPr>
              <a:lnSpc>
                <a:spcPct val="115000"/>
              </a:lnSpc>
            </a:pPr>
            <a:endParaRPr sz="1467">
              <a:solidFill>
                <a:schemeClr val="dk1"/>
              </a:solidFill>
            </a:endParaRPr>
          </a:p>
          <a:p>
            <a:pPr>
              <a:lnSpc>
                <a:spcPct val="138000"/>
              </a:lnSpc>
            </a:pPr>
            <a:r>
              <a:rPr lang="en" sz="1600" b="1">
                <a:solidFill>
                  <a:schemeClr val="dk1"/>
                </a:solidFill>
              </a:rPr>
              <a:t>Job Posting Websites (create accounts &amp; save filtered searches): </a:t>
            </a:r>
            <a:endParaRPr sz="1600">
              <a:solidFill>
                <a:schemeClr val="dk1"/>
              </a:solidFill>
            </a:endParaRPr>
          </a:p>
          <a:p>
            <a:pPr marL="643451" indent="-406390">
              <a:lnSpc>
                <a:spcPct val="115000"/>
              </a:lnSpc>
              <a:buClr>
                <a:schemeClr val="dk1"/>
              </a:buClr>
              <a:buSzPts val="1200"/>
              <a:buChar char="●"/>
            </a:pPr>
            <a:r>
              <a:rPr lang="en" sz="1600">
                <a:solidFill>
                  <a:schemeClr val="dk1"/>
                </a:solidFill>
              </a:rPr>
              <a:t>Indeed.com</a:t>
            </a:r>
            <a:endParaRPr sz="1600">
              <a:solidFill>
                <a:schemeClr val="dk1"/>
              </a:solidFill>
            </a:endParaRPr>
          </a:p>
          <a:p>
            <a:pPr marL="643451" indent="-406390">
              <a:lnSpc>
                <a:spcPct val="115000"/>
              </a:lnSpc>
              <a:buClr>
                <a:schemeClr val="dk1"/>
              </a:buClr>
              <a:buSzPts val="1200"/>
              <a:buChar char="●"/>
            </a:pPr>
            <a:r>
              <a:rPr lang="en" sz="1600">
                <a:solidFill>
                  <a:schemeClr val="dk1"/>
                </a:solidFill>
              </a:rPr>
              <a:t>CareerBuilder.com</a:t>
            </a:r>
            <a:endParaRPr sz="1600">
              <a:solidFill>
                <a:schemeClr val="dk1"/>
              </a:solidFill>
            </a:endParaRPr>
          </a:p>
          <a:p>
            <a:pPr marL="643451" indent="-406390">
              <a:lnSpc>
                <a:spcPct val="115000"/>
              </a:lnSpc>
              <a:buClr>
                <a:schemeClr val="dk1"/>
              </a:buClr>
              <a:buSzPts val="1200"/>
              <a:buChar char="●"/>
            </a:pPr>
            <a:r>
              <a:rPr lang="en" sz="1600">
                <a:solidFill>
                  <a:schemeClr val="dk1"/>
                </a:solidFill>
              </a:rPr>
              <a:t>US.jobs</a:t>
            </a:r>
            <a:endParaRPr sz="1600">
              <a:solidFill>
                <a:schemeClr val="dk1"/>
              </a:solidFill>
            </a:endParaRPr>
          </a:p>
          <a:p>
            <a:pPr marL="643451" indent="-406390">
              <a:lnSpc>
                <a:spcPct val="115000"/>
              </a:lnSpc>
              <a:buClr>
                <a:schemeClr val="dk1"/>
              </a:buClr>
              <a:buSzPts val="1200"/>
              <a:buChar char="●"/>
            </a:pPr>
            <a:r>
              <a:rPr lang="en" sz="1600">
                <a:solidFill>
                  <a:schemeClr val="dk1"/>
                </a:solidFill>
              </a:rPr>
              <a:t>Monster.com</a:t>
            </a:r>
            <a:endParaRPr sz="1600">
              <a:solidFill>
                <a:schemeClr val="dk1"/>
              </a:solidFill>
            </a:endParaRPr>
          </a:p>
          <a:p>
            <a:pPr marL="643451" indent="-406390">
              <a:lnSpc>
                <a:spcPct val="115000"/>
              </a:lnSpc>
              <a:buClr>
                <a:schemeClr val="dk1"/>
              </a:buClr>
              <a:buSzPts val="1200"/>
              <a:buChar char="●"/>
            </a:pPr>
            <a:r>
              <a:rPr lang="en" sz="1600">
                <a:solidFill>
                  <a:schemeClr val="dk1"/>
                </a:solidFill>
              </a:rPr>
              <a:t>Idealist.com</a:t>
            </a:r>
            <a:endParaRPr sz="1600">
              <a:solidFill>
                <a:schemeClr val="dk1"/>
              </a:solidFill>
            </a:endParaRPr>
          </a:p>
          <a:p>
            <a:pPr marL="643451" indent="-406390">
              <a:lnSpc>
                <a:spcPct val="115000"/>
              </a:lnSpc>
              <a:buClr>
                <a:schemeClr val="dk1"/>
              </a:buClr>
              <a:buSzPts val="1200"/>
              <a:buChar char="●"/>
            </a:pPr>
            <a:r>
              <a:rPr lang="en" sz="1600">
                <a:solidFill>
                  <a:schemeClr val="dk1"/>
                </a:solidFill>
              </a:rPr>
              <a:t>LinkedIn.com (only if you have an active and professional online presence)</a:t>
            </a:r>
            <a:endParaRPr sz="1467">
              <a:solidFill>
                <a:schemeClr val="dk1"/>
              </a:solidFill>
            </a:endParaRPr>
          </a:p>
        </p:txBody>
      </p:sp>
      <p:pic>
        <p:nvPicPr>
          <p:cNvPr id="130" name="Google Shape;130;p23"/>
          <p:cNvPicPr preferRelativeResize="0"/>
          <p:nvPr/>
        </p:nvPicPr>
        <p:blipFill>
          <a:blip r:embed="rId3">
            <a:alphaModFix/>
          </a:blip>
          <a:stretch>
            <a:fillRect/>
          </a:stretch>
        </p:blipFill>
        <p:spPr>
          <a:xfrm>
            <a:off x="7652403" y="1365091"/>
            <a:ext cx="4245464" cy="3952676"/>
          </a:xfrm>
          <a:prstGeom prst="rect">
            <a:avLst/>
          </a:prstGeom>
          <a:noFill/>
          <a:ln>
            <a:noFill/>
          </a:ln>
        </p:spPr>
      </p:pic>
      <p:sp>
        <p:nvSpPr>
          <p:cNvPr id="131" name="Google Shape;131;p23"/>
          <p:cNvSpPr txBox="1"/>
          <p:nvPr/>
        </p:nvSpPr>
        <p:spPr>
          <a:xfrm>
            <a:off x="406400" y="406400"/>
            <a:ext cx="3740000" cy="34820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38" name="Google Shape;138;p24"/>
          <p:cNvSpPr txBox="1"/>
          <p:nvPr/>
        </p:nvSpPr>
        <p:spPr>
          <a:xfrm>
            <a:off x="162033" y="1528167"/>
            <a:ext cx="6485200" cy="5049200"/>
          </a:xfrm>
          <a:prstGeom prst="rect">
            <a:avLst/>
          </a:prstGeom>
          <a:noFill/>
          <a:ln>
            <a:noFill/>
          </a:ln>
        </p:spPr>
        <p:txBody>
          <a:bodyPr spcFirstLastPara="1" wrap="square" lIns="121900" tIns="121900" rIns="121900" bIns="121900" anchor="t" anchorCtr="0">
            <a:noAutofit/>
          </a:bodyPr>
          <a:lstStyle/>
          <a:p>
            <a:pPr>
              <a:lnSpc>
                <a:spcPct val="138000"/>
              </a:lnSpc>
            </a:pPr>
            <a:r>
              <a:rPr lang="en" sz="2400" b="1">
                <a:solidFill>
                  <a:schemeClr val="dk1"/>
                </a:solidFill>
              </a:rPr>
              <a:t>GETTING AN INTERVIEW</a:t>
            </a:r>
            <a:endParaRPr sz="2400" b="1">
              <a:solidFill>
                <a:schemeClr val="dk1"/>
              </a:solidFill>
            </a:endParaRPr>
          </a:p>
          <a:p>
            <a:pPr>
              <a:lnSpc>
                <a:spcPct val="115000"/>
              </a:lnSpc>
            </a:pPr>
            <a:endParaRPr sz="1467">
              <a:solidFill>
                <a:schemeClr val="dk1"/>
              </a:solidFill>
            </a:endParaRPr>
          </a:p>
          <a:p>
            <a:pPr>
              <a:lnSpc>
                <a:spcPct val="180000"/>
              </a:lnSpc>
            </a:pPr>
            <a:r>
              <a:rPr lang="en" sz="1600">
                <a:solidFill>
                  <a:schemeClr val="dk1"/>
                </a:solidFill>
              </a:rPr>
              <a:t>When applying for a job:</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Follow instructions</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Be consistent - make sure the information in your application matches your resume</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Be thorough - complete all fields and triple check for typos</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Stay organized - if you customize your resume for each application, be sure to use the intended version</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Follow up - set a reminder to communicate your continued interest and confirm the position’s status </a:t>
            </a:r>
            <a:endParaRPr sz="1600">
              <a:solidFill>
                <a:schemeClr val="dk1"/>
              </a:solidFill>
            </a:endParaRPr>
          </a:p>
          <a:p>
            <a:pPr>
              <a:lnSpc>
                <a:spcPct val="115000"/>
              </a:lnSpc>
            </a:pPr>
            <a:endParaRPr sz="1467">
              <a:solidFill>
                <a:schemeClr val="dk1"/>
              </a:solidFill>
            </a:endParaRPr>
          </a:p>
        </p:txBody>
      </p:sp>
      <p:pic>
        <p:nvPicPr>
          <p:cNvPr id="139" name="Google Shape;139;p24"/>
          <p:cNvPicPr preferRelativeResize="0"/>
          <p:nvPr/>
        </p:nvPicPr>
        <p:blipFill>
          <a:blip r:embed="rId3">
            <a:alphaModFix/>
          </a:blip>
          <a:stretch>
            <a:fillRect/>
          </a:stretch>
        </p:blipFill>
        <p:spPr>
          <a:xfrm>
            <a:off x="6793133" y="1740967"/>
            <a:ext cx="5090799" cy="3389167"/>
          </a:xfrm>
          <a:prstGeom prst="rect">
            <a:avLst/>
          </a:prstGeom>
          <a:noFill/>
          <a:ln>
            <a:noFill/>
          </a:ln>
        </p:spPr>
      </p:pic>
      <p:sp>
        <p:nvSpPr>
          <p:cNvPr id="140" name="Google Shape;140;p24"/>
          <p:cNvSpPr txBox="1"/>
          <p:nvPr/>
        </p:nvSpPr>
        <p:spPr>
          <a:xfrm>
            <a:off x="2173600" y="917333"/>
            <a:ext cx="4000000" cy="40000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47" name="Google Shape;147;p25"/>
          <p:cNvSpPr txBox="1"/>
          <p:nvPr/>
        </p:nvSpPr>
        <p:spPr>
          <a:xfrm>
            <a:off x="-32400" y="1517067"/>
            <a:ext cx="12256800" cy="778000"/>
          </a:xfrm>
          <a:prstGeom prst="rect">
            <a:avLst/>
          </a:prstGeom>
          <a:noFill/>
          <a:ln>
            <a:noFill/>
          </a:ln>
        </p:spPr>
        <p:txBody>
          <a:bodyPr spcFirstLastPara="1" wrap="square" lIns="121900" tIns="121900" rIns="121900" bIns="121900" anchor="t" anchorCtr="0">
            <a:noAutofit/>
          </a:bodyPr>
          <a:lstStyle/>
          <a:p>
            <a:pPr algn="ctr"/>
            <a:r>
              <a:rPr lang="en" sz="4000" b="1">
                <a:solidFill>
                  <a:schemeClr val="dk1"/>
                </a:solidFill>
              </a:rPr>
              <a:t>You’ve got an interview! Now what?</a:t>
            </a:r>
            <a:endParaRPr sz="4000" b="1">
              <a:solidFill>
                <a:schemeClr val="dk1"/>
              </a:solidFill>
            </a:endParaRPr>
          </a:p>
        </p:txBody>
      </p:sp>
      <p:pic>
        <p:nvPicPr>
          <p:cNvPr id="148" name="Google Shape;148;p25"/>
          <p:cNvPicPr preferRelativeResize="0"/>
          <p:nvPr/>
        </p:nvPicPr>
        <p:blipFill>
          <a:blip r:embed="rId3">
            <a:alphaModFix/>
          </a:blip>
          <a:stretch>
            <a:fillRect/>
          </a:stretch>
        </p:blipFill>
        <p:spPr>
          <a:xfrm>
            <a:off x="3922985" y="2417200"/>
            <a:ext cx="4346044" cy="289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pic>
        <p:nvPicPr>
          <p:cNvPr id="155" name="Google Shape;155;p26"/>
          <p:cNvPicPr preferRelativeResize="0"/>
          <p:nvPr/>
        </p:nvPicPr>
        <p:blipFill>
          <a:blip r:embed="rId3">
            <a:alphaModFix/>
          </a:blip>
          <a:stretch>
            <a:fillRect/>
          </a:stretch>
        </p:blipFill>
        <p:spPr>
          <a:xfrm>
            <a:off x="203201" y="1396001"/>
            <a:ext cx="5524500" cy="3695700"/>
          </a:xfrm>
          <a:prstGeom prst="rect">
            <a:avLst/>
          </a:prstGeom>
          <a:noFill/>
          <a:ln>
            <a:noFill/>
          </a:ln>
        </p:spPr>
      </p:pic>
      <p:sp>
        <p:nvSpPr>
          <p:cNvPr id="156" name="Google Shape;156;p26"/>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endParaRPr sz="2400"/>
          </a:p>
        </p:txBody>
      </p:sp>
      <p:sp>
        <p:nvSpPr>
          <p:cNvPr id="157" name="Google Shape;157;p26"/>
          <p:cNvSpPr txBox="1"/>
          <p:nvPr/>
        </p:nvSpPr>
        <p:spPr>
          <a:xfrm>
            <a:off x="5820367" y="1192800"/>
            <a:ext cx="6209600" cy="4203200"/>
          </a:xfrm>
          <a:prstGeom prst="rect">
            <a:avLst/>
          </a:prstGeom>
          <a:noFill/>
          <a:ln>
            <a:noFill/>
          </a:ln>
        </p:spPr>
        <p:txBody>
          <a:bodyPr spcFirstLastPara="1" wrap="square" lIns="121900" tIns="121900" rIns="121900" bIns="121900" anchor="t" anchorCtr="0">
            <a:noAutofit/>
          </a:bodyPr>
          <a:lstStyle/>
          <a:p>
            <a:pPr>
              <a:lnSpc>
                <a:spcPct val="138000"/>
              </a:lnSpc>
            </a:pPr>
            <a:r>
              <a:rPr lang="en" sz="1600" b="1">
                <a:solidFill>
                  <a:schemeClr val="dk1"/>
                </a:solidFill>
              </a:rPr>
              <a:t>A few days before the interview: </a:t>
            </a:r>
            <a:endParaRPr sz="1600" b="1">
              <a:solidFill>
                <a:schemeClr val="dk1"/>
              </a:solidFill>
            </a:endParaRPr>
          </a:p>
          <a:p>
            <a:pPr marL="457189" indent="-406390">
              <a:lnSpc>
                <a:spcPct val="115000"/>
              </a:lnSpc>
              <a:spcBef>
                <a:spcPts val="1333"/>
              </a:spcBef>
              <a:buClr>
                <a:schemeClr val="dk1"/>
              </a:buClr>
              <a:buSzPts val="1200"/>
              <a:buChar char="●"/>
            </a:pPr>
            <a:r>
              <a:rPr lang="en" sz="1600">
                <a:solidFill>
                  <a:schemeClr val="dk1"/>
                </a:solidFill>
              </a:rPr>
              <a:t>Learn as much as you can about the prospective employer.</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Review your resume. Think about how your skills and accomplishments can be assets to the company.</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Be prepared to answer these standard questions:</a:t>
            </a:r>
            <a:endParaRPr sz="1600">
              <a:solidFill>
                <a:schemeClr val="dk1"/>
              </a:solidFill>
            </a:endParaRPr>
          </a:p>
          <a:p>
            <a:pPr marL="1219170" lvl="1" indent="-406390">
              <a:lnSpc>
                <a:spcPct val="115000"/>
              </a:lnSpc>
              <a:buClr>
                <a:schemeClr val="dk1"/>
              </a:buClr>
              <a:buSzPts val="1200"/>
              <a:buChar char="○"/>
            </a:pPr>
            <a:r>
              <a:rPr lang="en" sz="1600">
                <a:solidFill>
                  <a:schemeClr val="dk1"/>
                </a:solidFill>
              </a:rPr>
              <a:t>Can you tell me a little about yourself?</a:t>
            </a:r>
            <a:endParaRPr sz="1600">
              <a:solidFill>
                <a:schemeClr val="dk1"/>
              </a:solidFill>
            </a:endParaRPr>
          </a:p>
          <a:p>
            <a:pPr marL="1219170" lvl="1" indent="-406390">
              <a:lnSpc>
                <a:spcPct val="115000"/>
              </a:lnSpc>
              <a:buClr>
                <a:schemeClr val="dk1"/>
              </a:buClr>
              <a:buSzPts val="1200"/>
              <a:buChar char="○"/>
            </a:pPr>
            <a:r>
              <a:rPr lang="en" sz="1600">
                <a:solidFill>
                  <a:schemeClr val="dk1"/>
                </a:solidFill>
              </a:rPr>
              <a:t>Why do you want to work here? What do you know about the company?</a:t>
            </a:r>
            <a:endParaRPr sz="1600">
              <a:solidFill>
                <a:schemeClr val="dk1"/>
              </a:solidFill>
            </a:endParaRPr>
          </a:p>
          <a:p>
            <a:pPr marL="1219170" lvl="1" indent="-406390">
              <a:lnSpc>
                <a:spcPct val="115000"/>
              </a:lnSpc>
              <a:buClr>
                <a:schemeClr val="dk1"/>
              </a:buClr>
              <a:buSzPts val="1200"/>
              <a:buChar char="○"/>
            </a:pPr>
            <a:r>
              <a:rPr lang="en" sz="1600">
                <a:solidFill>
                  <a:schemeClr val="dk1"/>
                </a:solidFill>
              </a:rPr>
              <a:t>What are your strengths/weaknesses?</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Practice answering interview questions out loud. You want your responses to sound confident but not rehearsed.</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Prepare your own list of questions to ask the interviewer. Remember: this is your opportunity to learn more about the position and the company’s culture.</a:t>
            </a:r>
            <a:endParaRPr sz="1600">
              <a:solidFill>
                <a:schemeClr val="dk1"/>
              </a:solidFill>
            </a:endParaRPr>
          </a:p>
          <a:p>
            <a:pPr>
              <a:lnSpc>
                <a:spcPct val="115000"/>
              </a:lnSpc>
            </a:pPr>
            <a:endParaRPr sz="1467">
              <a:solidFill>
                <a:schemeClr val="dk1"/>
              </a:solidFill>
            </a:endParaRPr>
          </a:p>
          <a:p>
            <a:endParaRPr sz="1467">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64" name="Google Shape;164;p27"/>
          <p:cNvSpPr txBox="1"/>
          <p:nvPr/>
        </p:nvSpPr>
        <p:spPr>
          <a:xfrm>
            <a:off x="56800" y="1579151"/>
            <a:ext cx="12078400" cy="3712800"/>
          </a:xfrm>
          <a:prstGeom prst="rect">
            <a:avLst/>
          </a:prstGeom>
          <a:noFill/>
          <a:ln>
            <a:noFill/>
          </a:ln>
        </p:spPr>
        <p:txBody>
          <a:bodyPr spcFirstLastPara="1" wrap="square" lIns="121900" tIns="121900" rIns="121900" bIns="121900" anchor="t" anchorCtr="0">
            <a:noAutofit/>
          </a:bodyPr>
          <a:lstStyle/>
          <a:p>
            <a:pPr>
              <a:lnSpc>
                <a:spcPct val="138000"/>
              </a:lnSpc>
            </a:pPr>
            <a:r>
              <a:rPr lang="en" sz="2400" b="1" dirty="0">
                <a:solidFill>
                  <a:schemeClr val="dk1"/>
                </a:solidFill>
              </a:rPr>
              <a:t>The day before the interview:</a:t>
            </a:r>
            <a:endParaRPr sz="2400" b="1" dirty="0">
              <a:solidFill>
                <a:schemeClr val="dk1"/>
              </a:solidFill>
            </a:endParaRPr>
          </a:p>
          <a:p>
            <a:pPr marL="457189" indent="-423323">
              <a:lnSpc>
                <a:spcPct val="115000"/>
              </a:lnSpc>
              <a:spcBef>
                <a:spcPts val="1333"/>
              </a:spcBef>
              <a:buClr>
                <a:schemeClr val="dk1"/>
              </a:buClr>
              <a:buSzPts val="1400"/>
              <a:buChar char="●"/>
            </a:pPr>
            <a:r>
              <a:rPr lang="en" sz="2400" dirty="0">
                <a:solidFill>
                  <a:schemeClr val="dk1"/>
                </a:solidFill>
              </a:rPr>
              <a:t>Make plans for getting to the interview; know exactly where you’re going and to whom you will be speaking. </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Allow extra time to get to your interview in case there are delays due to rush hour or weather.</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Review the bus schedule, fill your car with gas; or re-confirm other transportation plans.</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Decide what you will wear and check that it is clean, pressed, has no missing buttons, etc.</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Confirm child care and any other plans that require you to depend on someone else. Have a back-up plan in case your primary one falls through.</a:t>
            </a:r>
            <a:endParaRPr sz="2400" dirty="0">
              <a:solidFill>
                <a:schemeClr val="dk1"/>
              </a:solidFill>
            </a:endParaRPr>
          </a:p>
          <a:p>
            <a:pPr>
              <a:lnSpc>
                <a:spcPct val="115000"/>
              </a:lnSpc>
            </a:pPr>
            <a:endParaRPr sz="1467" dirty="0">
              <a:solidFill>
                <a:schemeClr val="dk1"/>
              </a:solidFill>
            </a:endParaRPr>
          </a:p>
          <a:p>
            <a:endParaRPr sz="1467"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71" name="Google Shape;171;p28"/>
          <p:cNvSpPr txBox="1"/>
          <p:nvPr/>
        </p:nvSpPr>
        <p:spPr>
          <a:xfrm>
            <a:off x="56800" y="1579151"/>
            <a:ext cx="12078400" cy="3712800"/>
          </a:xfrm>
          <a:prstGeom prst="rect">
            <a:avLst/>
          </a:prstGeom>
          <a:noFill/>
          <a:ln>
            <a:noFill/>
          </a:ln>
        </p:spPr>
        <p:txBody>
          <a:bodyPr spcFirstLastPara="1" wrap="square" lIns="121900" tIns="121900" rIns="121900" bIns="121900" anchor="t" anchorCtr="0">
            <a:noAutofit/>
          </a:bodyPr>
          <a:lstStyle/>
          <a:p>
            <a:pPr>
              <a:lnSpc>
                <a:spcPct val="138000"/>
              </a:lnSpc>
            </a:pPr>
            <a:r>
              <a:rPr lang="en" sz="2400" b="1" dirty="0">
                <a:solidFill>
                  <a:schemeClr val="dk1"/>
                </a:solidFill>
              </a:rPr>
              <a:t>The night before the interview:</a:t>
            </a:r>
            <a:endParaRPr sz="2400" b="1" dirty="0">
              <a:solidFill>
                <a:schemeClr val="dk1"/>
              </a:solidFill>
            </a:endParaRPr>
          </a:p>
          <a:p>
            <a:pPr marL="457189" indent="-423323">
              <a:lnSpc>
                <a:spcPct val="115000"/>
              </a:lnSpc>
              <a:spcBef>
                <a:spcPts val="1333"/>
              </a:spcBef>
              <a:buClr>
                <a:schemeClr val="dk1"/>
              </a:buClr>
              <a:buSzPts val="1400"/>
              <a:buChar char="●"/>
            </a:pPr>
            <a:r>
              <a:rPr lang="en" sz="2400" dirty="0">
                <a:solidFill>
                  <a:schemeClr val="dk1"/>
                </a:solidFill>
              </a:rPr>
              <a:t>Check the weather forecast. Will you need an umbrella? Should you wear a coat?</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Plan how you will wear your hair and makeup. You shouldn’t try anything new, and your appearance should be appropriate for a professional setting.</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Your fingernails should be conservative in length and color, and your polish should not be chipped.</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Do as much of your morning preparation as you can for both yourself and your family.</a:t>
            </a:r>
            <a:endParaRPr sz="2400" dirty="0">
              <a:solidFill>
                <a:schemeClr val="dk1"/>
              </a:solidFill>
            </a:endParaRPr>
          </a:p>
          <a:p>
            <a:pPr marL="457189" indent="-423323">
              <a:lnSpc>
                <a:spcPct val="115000"/>
              </a:lnSpc>
              <a:buClr>
                <a:schemeClr val="dk1"/>
              </a:buClr>
              <a:buSzPts val="1400"/>
              <a:buChar char="●"/>
            </a:pPr>
            <a:r>
              <a:rPr lang="en" sz="2400" dirty="0">
                <a:solidFill>
                  <a:schemeClr val="dk1"/>
                </a:solidFill>
              </a:rPr>
              <a:t>Do something to relax, such as taking a warm bath or exercising.</a:t>
            </a:r>
            <a:endParaRPr sz="2400" dirty="0">
              <a:solidFill>
                <a:schemeClr val="dk1"/>
              </a:solidFill>
            </a:endParaRPr>
          </a:p>
          <a:p>
            <a:pPr>
              <a:lnSpc>
                <a:spcPct val="115000"/>
              </a:lnSpc>
            </a:pPr>
            <a:endParaRPr sz="1467" dirty="0">
              <a:solidFill>
                <a:schemeClr val="dk1"/>
              </a:solidFill>
            </a:endParaRPr>
          </a:p>
          <a:p>
            <a:pPr marL="609585">
              <a:lnSpc>
                <a:spcPct val="115000"/>
              </a:lnSpc>
            </a:pPr>
            <a:endParaRPr sz="2133" b="1" dirty="0">
              <a:solidFill>
                <a:schemeClr val="dk1"/>
              </a:solidFill>
            </a:endParaRPr>
          </a:p>
          <a:p>
            <a:pPr>
              <a:lnSpc>
                <a:spcPct val="115000"/>
              </a:lnSpc>
            </a:pPr>
            <a:endParaRPr sz="1467" dirty="0">
              <a:solidFill>
                <a:schemeClr val="dk1"/>
              </a:solidFill>
            </a:endParaRPr>
          </a:p>
          <a:p>
            <a:endParaRPr sz="1467"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78" name="Google Shape;178;p29"/>
          <p:cNvSpPr txBox="1"/>
          <p:nvPr/>
        </p:nvSpPr>
        <p:spPr>
          <a:xfrm>
            <a:off x="232967" y="1559784"/>
            <a:ext cx="6573600" cy="4115600"/>
          </a:xfrm>
          <a:prstGeom prst="rect">
            <a:avLst/>
          </a:prstGeom>
          <a:noFill/>
          <a:ln>
            <a:noFill/>
          </a:ln>
        </p:spPr>
        <p:txBody>
          <a:bodyPr spcFirstLastPara="1" wrap="square" lIns="121900" tIns="121900" rIns="121900" bIns="121900" anchor="t" anchorCtr="0">
            <a:noAutofit/>
          </a:bodyPr>
          <a:lstStyle/>
          <a:p>
            <a:pPr>
              <a:lnSpc>
                <a:spcPct val="138000"/>
              </a:lnSpc>
            </a:pPr>
            <a:r>
              <a:rPr lang="en" sz="1600" b="1">
                <a:solidFill>
                  <a:schemeClr val="dk1"/>
                </a:solidFill>
              </a:rPr>
              <a:t>Remember to bring:</a:t>
            </a:r>
            <a:endParaRPr sz="1600" b="1">
              <a:solidFill>
                <a:schemeClr val="dk1"/>
              </a:solidFill>
            </a:endParaRPr>
          </a:p>
          <a:p>
            <a:pPr>
              <a:lnSpc>
                <a:spcPct val="115000"/>
              </a:lnSpc>
            </a:pPr>
            <a:endParaRPr sz="1467">
              <a:solidFill>
                <a:schemeClr val="dk1"/>
              </a:solidFill>
            </a:endParaRPr>
          </a:p>
          <a:p>
            <a:pPr marL="609585" indent="-406390">
              <a:lnSpc>
                <a:spcPct val="115000"/>
              </a:lnSpc>
              <a:buClr>
                <a:schemeClr val="dk1"/>
              </a:buClr>
              <a:buSzPts val="1200"/>
              <a:buChar char="●"/>
            </a:pPr>
            <a:r>
              <a:rPr lang="en" sz="1600">
                <a:solidFill>
                  <a:schemeClr val="dk1"/>
                </a:solidFill>
              </a:rPr>
              <a:t>Photo identification for building security or your application</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Directions to the interview and the exact address, including floor and suite numbers</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The name and phone number of the interviewer in case you’re running late</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A few copies of your resume and cover letter. Don’t forget to prepare a list of professional references, too</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A pad or paper and pen</a:t>
            </a:r>
            <a:endParaRPr sz="1600">
              <a:solidFill>
                <a:schemeClr val="dk1"/>
              </a:solidFill>
            </a:endParaRPr>
          </a:p>
          <a:p>
            <a:pPr marL="609585" indent="-406390">
              <a:lnSpc>
                <a:spcPct val="115000"/>
              </a:lnSpc>
              <a:buClr>
                <a:schemeClr val="dk1"/>
              </a:buClr>
              <a:buSzPts val="1200"/>
              <a:buChar char="●"/>
            </a:pPr>
            <a:r>
              <a:rPr lang="en" sz="1600">
                <a:solidFill>
                  <a:schemeClr val="dk1"/>
                </a:solidFill>
              </a:rPr>
              <a:t>Samples of your work if you’ve been asked to bring them or think you might have an opportunity to show them</a:t>
            </a:r>
            <a:endParaRPr sz="1600">
              <a:solidFill>
                <a:schemeClr val="dk1"/>
              </a:solidFill>
            </a:endParaRPr>
          </a:p>
          <a:p>
            <a:pPr>
              <a:lnSpc>
                <a:spcPct val="115000"/>
              </a:lnSpc>
            </a:pPr>
            <a:endParaRPr sz="1467">
              <a:solidFill>
                <a:schemeClr val="dk1"/>
              </a:solidFill>
            </a:endParaRPr>
          </a:p>
        </p:txBody>
      </p:sp>
      <p:pic>
        <p:nvPicPr>
          <p:cNvPr id="179" name="Google Shape;179;p29"/>
          <p:cNvPicPr preferRelativeResize="0"/>
          <p:nvPr/>
        </p:nvPicPr>
        <p:blipFill>
          <a:blip r:embed="rId3">
            <a:alphaModFix/>
          </a:blip>
          <a:stretch>
            <a:fillRect/>
          </a:stretch>
        </p:blipFill>
        <p:spPr>
          <a:xfrm>
            <a:off x="6989168" y="2017284"/>
            <a:ext cx="4796433" cy="3200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86" name="Google Shape;186;p30"/>
          <p:cNvSpPr txBox="1"/>
          <p:nvPr/>
        </p:nvSpPr>
        <p:spPr>
          <a:xfrm>
            <a:off x="232967" y="1377733"/>
            <a:ext cx="6398000" cy="4105200"/>
          </a:xfrm>
          <a:prstGeom prst="rect">
            <a:avLst/>
          </a:prstGeom>
          <a:noFill/>
          <a:ln>
            <a:noFill/>
          </a:ln>
        </p:spPr>
        <p:txBody>
          <a:bodyPr spcFirstLastPara="1" wrap="square" lIns="121900" tIns="121900" rIns="121900" bIns="121900" anchor="t" anchorCtr="0">
            <a:noAutofit/>
          </a:bodyPr>
          <a:lstStyle/>
          <a:p>
            <a:pPr>
              <a:lnSpc>
                <a:spcPct val="138000"/>
              </a:lnSpc>
            </a:pPr>
            <a:r>
              <a:rPr lang="en" sz="1600" b="1">
                <a:solidFill>
                  <a:schemeClr val="dk1"/>
                </a:solidFill>
              </a:rPr>
              <a:t>The day of the interview:</a:t>
            </a:r>
            <a:endParaRPr sz="1600" b="1">
              <a:solidFill>
                <a:schemeClr val="dk1"/>
              </a:solidFill>
            </a:endParaRPr>
          </a:p>
          <a:p>
            <a:pPr marL="457189" indent="-406390">
              <a:lnSpc>
                <a:spcPct val="115000"/>
              </a:lnSpc>
              <a:spcBef>
                <a:spcPts val="1333"/>
              </a:spcBef>
              <a:buClr>
                <a:schemeClr val="dk1"/>
              </a:buClr>
              <a:buSzPts val="1200"/>
              <a:buChar char="●"/>
            </a:pPr>
            <a:r>
              <a:rPr lang="en" sz="1600">
                <a:solidFill>
                  <a:schemeClr val="dk1"/>
                </a:solidFill>
              </a:rPr>
              <a:t>An interview starts as soon as you step inside the building. Be courteous to everyone you meet - you never know who has a say in the hiring decision.</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Go light on the perfume. If you smoke, try not to do so right before the interview.</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Give yourself plenty of time to get to the hiring manager’s office. Aim to arrive 10 minutes early. If you arrive earlier than that, take a walk or wait outside.</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If you feel nervous, take a deep breath, counting to 10 as you do so. Then exhale slowly to the same count.</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Turn off your cell phone. The interview is too important to be interrupted.</a:t>
            </a:r>
            <a:endParaRPr sz="1600">
              <a:solidFill>
                <a:schemeClr val="dk1"/>
              </a:solidFill>
            </a:endParaRPr>
          </a:p>
          <a:p>
            <a:pPr>
              <a:lnSpc>
                <a:spcPct val="115000"/>
              </a:lnSpc>
            </a:pPr>
            <a:endParaRPr sz="1600" b="1">
              <a:solidFill>
                <a:schemeClr val="dk1"/>
              </a:solidFill>
            </a:endParaRPr>
          </a:p>
          <a:p>
            <a:pPr>
              <a:lnSpc>
                <a:spcPct val="115000"/>
              </a:lnSpc>
            </a:pPr>
            <a:endParaRPr sz="1467">
              <a:solidFill>
                <a:schemeClr val="dk1"/>
              </a:solidFill>
            </a:endParaRPr>
          </a:p>
        </p:txBody>
      </p:sp>
      <p:pic>
        <p:nvPicPr>
          <p:cNvPr id="187" name="Google Shape;187;p30"/>
          <p:cNvPicPr preferRelativeResize="0"/>
          <p:nvPr/>
        </p:nvPicPr>
        <p:blipFill>
          <a:blip r:embed="rId3">
            <a:alphaModFix/>
          </a:blip>
          <a:stretch>
            <a:fillRect/>
          </a:stretch>
        </p:blipFill>
        <p:spPr>
          <a:xfrm>
            <a:off x="6630967" y="1673400"/>
            <a:ext cx="5282499" cy="35242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94" name="Google Shape;194;p31"/>
          <p:cNvSpPr txBox="1"/>
          <p:nvPr/>
        </p:nvSpPr>
        <p:spPr>
          <a:xfrm>
            <a:off x="222584" y="1280467"/>
            <a:ext cx="6959600" cy="4157600"/>
          </a:xfrm>
          <a:prstGeom prst="rect">
            <a:avLst/>
          </a:prstGeom>
          <a:noFill/>
          <a:ln>
            <a:noFill/>
          </a:ln>
        </p:spPr>
        <p:txBody>
          <a:bodyPr spcFirstLastPara="1" wrap="square" lIns="121900" tIns="121900" rIns="121900" bIns="121900" anchor="t" anchorCtr="0">
            <a:noAutofit/>
          </a:bodyPr>
          <a:lstStyle/>
          <a:p>
            <a:pPr>
              <a:lnSpc>
                <a:spcPct val="138000"/>
              </a:lnSpc>
            </a:pPr>
            <a:r>
              <a:rPr lang="en" sz="1600" b="1">
                <a:solidFill>
                  <a:schemeClr val="dk1"/>
                </a:solidFill>
              </a:rPr>
              <a:t>Interview DOs:</a:t>
            </a:r>
            <a:endParaRPr sz="1600" b="1">
              <a:solidFill>
                <a:schemeClr val="dk1"/>
              </a:solidFill>
            </a:endParaRPr>
          </a:p>
          <a:p>
            <a:pPr marL="457189" indent="-406390">
              <a:lnSpc>
                <a:spcPct val="115000"/>
              </a:lnSpc>
              <a:spcBef>
                <a:spcPts val="1333"/>
              </a:spcBef>
              <a:buClr>
                <a:schemeClr val="dk1"/>
              </a:buClr>
              <a:buSzPts val="1200"/>
              <a:buChar char="●"/>
            </a:pPr>
            <a:r>
              <a:rPr lang="en" sz="1600" b="1">
                <a:solidFill>
                  <a:schemeClr val="dk1"/>
                </a:solidFill>
              </a:rPr>
              <a:t>DO</a:t>
            </a:r>
            <a:r>
              <a:rPr lang="en" sz="1600">
                <a:solidFill>
                  <a:schemeClr val="dk1"/>
                </a:solidFill>
              </a:rPr>
              <a:t> be friendly. Give a firm handshake, make eye contact, speak up. </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 SMILE</a:t>
            </a:r>
            <a:r>
              <a:rPr lang="en" sz="1600">
                <a:solidFill>
                  <a:schemeClr val="dk1"/>
                </a:solidFill>
              </a:rPr>
              <a:t>.</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take out your pad of paper and pen so you can take notes.</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tell yourself you deserve the job. </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use the interview to describe your strengths and how they align with the requirements of the position.</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be prepared to talk about your professional goals.</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be enthusiastic, courteous and alert throughout the entire interview.</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sit calmly. If you tend to gesture a lot when you talk, try clasping your hands in your lap.</a:t>
            </a:r>
            <a:endParaRPr sz="1600">
              <a:solidFill>
                <a:schemeClr val="dk1"/>
              </a:solidFill>
            </a:endParaRPr>
          </a:p>
          <a:p>
            <a:pPr marL="457189" indent="-406390">
              <a:lnSpc>
                <a:spcPct val="115000"/>
              </a:lnSpc>
              <a:buClr>
                <a:schemeClr val="dk1"/>
              </a:buClr>
              <a:buSzPts val="1200"/>
              <a:buChar char="●"/>
            </a:pPr>
            <a:r>
              <a:rPr lang="en" sz="1600" b="1">
                <a:solidFill>
                  <a:schemeClr val="dk1"/>
                </a:solidFill>
              </a:rPr>
              <a:t>DO</a:t>
            </a:r>
            <a:r>
              <a:rPr lang="en" sz="1600">
                <a:solidFill>
                  <a:schemeClr val="dk1"/>
                </a:solidFill>
              </a:rPr>
              <a:t> ask for a business card so that you can send him or her a short and prompt thank-you note and e-mail.</a:t>
            </a:r>
            <a:endParaRPr sz="1600">
              <a:solidFill>
                <a:schemeClr val="dk1"/>
              </a:solidFill>
            </a:endParaRPr>
          </a:p>
          <a:p>
            <a:pPr marL="609585">
              <a:lnSpc>
                <a:spcPct val="115000"/>
              </a:lnSpc>
            </a:pPr>
            <a:endParaRPr sz="1600" b="1">
              <a:solidFill>
                <a:schemeClr val="dk1"/>
              </a:solidFill>
            </a:endParaRPr>
          </a:p>
          <a:p>
            <a:pPr>
              <a:lnSpc>
                <a:spcPct val="115000"/>
              </a:lnSpc>
            </a:pPr>
            <a:endParaRPr sz="1600" b="1">
              <a:solidFill>
                <a:schemeClr val="dk1"/>
              </a:solidFill>
            </a:endParaRPr>
          </a:p>
          <a:p>
            <a:pPr>
              <a:lnSpc>
                <a:spcPct val="115000"/>
              </a:lnSpc>
            </a:pPr>
            <a:endParaRPr sz="1467">
              <a:solidFill>
                <a:schemeClr val="dk1"/>
              </a:solidFill>
            </a:endParaRPr>
          </a:p>
        </p:txBody>
      </p:sp>
      <p:pic>
        <p:nvPicPr>
          <p:cNvPr id="195" name="Google Shape;195;p31"/>
          <p:cNvPicPr preferRelativeResize="0"/>
          <p:nvPr/>
        </p:nvPicPr>
        <p:blipFill>
          <a:blip r:embed="rId3">
            <a:alphaModFix/>
          </a:blip>
          <a:stretch>
            <a:fillRect/>
          </a:stretch>
        </p:blipFill>
        <p:spPr>
          <a:xfrm>
            <a:off x="7182201" y="1997400"/>
            <a:ext cx="4573431" cy="304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15600" y="1289184"/>
            <a:ext cx="4172400" cy="3838800"/>
          </a:xfrm>
          <a:prstGeom prst="rect">
            <a:avLst/>
          </a:prstGeom>
        </p:spPr>
        <p:txBody>
          <a:bodyPr spcFirstLastPara="1" vert="horz" wrap="square" lIns="121900" tIns="121900" rIns="121900" bIns="121900" rtlCol="0" anchor="t" anchorCtr="0">
            <a:noAutofit/>
          </a:bodyPr>
          <a:lstStyle/>
          <a:p>
            <a:pPr marL="0" indent="0">
              <a:lnSpc>
                <a:spcPct val="138000"/>
              </a:lnSpc>
              <a:buClr>
                <a:schemeClr val="dk1"/>
              </a:buClr>
              <a:buSzPts val="1100"/>
              <a:buNone/>
            </a:pPr>
            <a:r>
              <a:rPr lang="en" sz="2933" b="1">
                <a:solidFill>
                  <a:schemeClr val="dk1"/>
                </a:solidFill>
              </a:rPr>
              <a:t>JOB SEARCH 101</a:t>
            </a:r>
            <a:r>
              <a:rPr lang="en" sz="3200" b="1">
                <a:solidFill>
                  <a:schemeClr val="dk1"/>
                </a:solidFill>
              </a:rPr>
              <a:t> </a:t>
            </a:r>
            <a:r>
              <a:rPr lang="en" sz="4800">
                <a:solidFill>
                  <a:schemeClr val="dk1"/>
                </a:solidFill>
              </a:rPr>
              <a:t> </a:t>
            </a:r>
            <a:endParaRPr sz="1467">
              <a:solidFill>
                <a:schemeClr val="dk1"/>
              </a:solidFill>
            </a:endParaRPr>
          </a:p>
          <a:p>
            <a:pPr indent="-431789">
              <a:spcBef>
                <a:spcPts val="800"/>
              </a:spcBef>
              <a:buClr>
                <a:schemeClr val="dk1"/>
              </a:buClr>
              <a:buSzPts val="1500"/>
              <a:buAutoNum type="arabicPeriod"/>
            </a:pPr>
            <a:r>
              <a:rPr lang="en" sz="2000">
                <a:solidFill>
                  <a:schemeClr val="dk1"/>
                </a:solidFill>
              </a:rPr>
              <a:t>Resume Basics</a:t>
            </a:r>
            <a:br>
              <a:rPr lang="en" sz="2000">
                <a:solidFill>
                  <a:schemeClr val="dk1"/>
                </a:solidFill>
              </a:rPr>
            </a:br>
            <a:endParaRPr sz="2000">
              <a:solidFill>
                <a:schemeClr val="dk1"/>
              </a:solidFill>
            </a:endParaRPr>
          </a:p>
          <a:p>
            <a:pPr indent="-431789">
              <a:buClr>
                <a:schemeClr val="dk1"/>
              </a:buClr>
              <a:buSzPts val="1500"/>
              <a:buAutoNum type="arabicPeriod"/>
            </a:pPr>
            <a:r>
              <a:rPr lang="en" sz="2000">
                <a:solidFill>
                  <a:schemeClr val="dk1"/>
                </a:solidFill>
              </a:rPr>
              <a:t>Getting an Interview</a:t>
            </a:r>
            <a:br>
              <a:rPr lang="en" sz="2000">
                <a:solidFill>
                  <a:schemeClr val="dk1"/>
                </a:solidFill>
              </a:rPr>
            </a:br>
            <a:endParaRPr sz="2000">
              <a:solidFill>
                <a:schemeClr val="dk1"/>
              </a:solidFill>
            </a:endParaRPr>
          </a:p>
          <a:p>
            <a:pPr indent="-431789">
              <a:buClr>
                <a:schemeClr val="dk1"/>
              </a:buClr>
              <a:buSzPts val="1500"/>
              <a:buAutoNum type="arabicPeriod"/>
            </a:pPr>
            <a:r>
              <a:rPr lang="en" sz="2000">
                <a:solidFill>
                  <a:schemeClr val="dk1"/>
                </a:solidFill>
              </a:rPr>
              <a:t>Interview Skills</a:t>
            </a:r>
            <a:br>
              <a:rPr lang="en" sz="2000">
                <a:solidFill>
                  <a:schemeClr val="dk1"/>
                </a:solidFill>
              </a:rPr>
            </a:br>
            <a:endParaRPr sz="2000">
              <a:solidFill>
                <a:schemeClr val="dk1"/>
              </a:solidFill>
            </a:endParaRPr>
          </a:p>
          <a:p>
            <a:pPr indent="-431789">
              <a:buClr>
                <a:schemeClr val="dk1"/>
              </a:buClr>
              <a:buSzPts val="1500"/>
              <a:buAutoNum type="arabicPeriod"/>
            </a:pPr>
            <a:r>
              <a:rPr lang="en" sz="2000">
                <a:solidFill>
                  <a:schemeClr val="dk1"/>
                </a:solidFill>
              </a:rPr>
              <a:t>Getting the Job</a:t>
            </a:r>
            <a:endParaRPr sz="2000">
              <a:solidFill>
                <a:schemeClr val="dk1"/>
              </a:solidFill>
            </a:endParaRPr>
          </a:p>
          <a:p>
            <a:pPr marL="0" indent="0">
              <a:buClr>
                <a:schemeClr val="dk1"/>
              </a:buClr>
              <a:buSzPts val="1100"/>
              <a:buNone/>
            </a:pPr>
            <a:endParaRPr sz="1467">
              <a:solidFill>
                <a:schemeClr val="dk1"/>
              </a:solidFill>
            </a:endParaRPr>
          </a:p>
          <a:p>
            <a:pPr marL="0" indent="0">
              <a:spcAft>
                <a:spcPts val="2133"/>
              </a:spcAft>
              <a:buNone/>
            </a:pPr>
            <a:endParaRPr/>
          </a:p>
        </p:txBody>
      </p:sp>
      <p:sp>
        <p:nvSpPr>
          <p:cNvPr id="61" name="Google Shape;61;p14"/>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pic>
        <p:nvPicPr>
          <p:cNvPr id="63" name="Google Shape;63;p14"/>
          <p:cNvPicPr preferRelativeResize="0"/>
          <p:nvPr/>
        </p:nvPicPr>
        <p:blipFill>
          <a:blip r:embed="rId3">
            <a:alphaModFix/>
          </a:blip>
          <a:stretch>
            <a:fillRect/>
          </a:stretch>
        </p:blipFill>
        <p:spPr>
          <a:xfrm>
            <a:off x="5261367" y="1396000"/>
            <a:ext cx="6413564" cy="4282301"/>
          </a:xfrm>
          <a:prstGeom prst="rect">
            <a:avLst/>
          </a:prstGeom>
          <a:noFill/>
          <a:ln>
            <a:noFill/>
          </a:ln>
        </p:spPr>
      </p:pic>
      <p:sp>
        <p:nvSpPr>
          <p:cNvPr id="64" name="Google Shape;64;p14"/>
          <p:cNvSpPr txBox="1"/>
          <p:nvPr/>
        </p:nvSpPr>
        <p:spPr>
          <a:xfrm>
            <a:off x="501800" y="1435568"/>
            <a:ext cx="4297200" cy="4242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202" name="Google Shape;202;p32"/>
          <p:cNvSpPr txBox="1"/>
          <p:nvPr/>
        </p:nvSpPr>
        <p:spPr>
          <a:xfrm>
            <a:off x="676551" y="1356751"/>
            <a:ext cx="6959600" cy="4157600"/>
          </a:xfrm>
          <a:prstGeom prst="rect">
            <a:avLst/>
          </a:prstGeom>
          <a:noFill/>
          <a:ln>
            <a:noFill/>
          </a:ln>
        </p:spPr>
        <p:txBody>
          <a:bodyPr spcFirstLastPara="1" wrap="square" lIns="121900" tIns="121900" rIns="121900" bIns="121900" anchor="t" anchorCtr="0">
            <a:noAutofit/>
          </a:bodyPr>
          <a:lstStyle/>
          <a:p>
            <a:pPr>
              <a:lnSpc>
                <a:spcPct val="138000"/>
              </a:lnSpc>
              <a:buClr>
                <a:schemeClr val="dk1"/>
              </a:buClr>
              <a:buSzPts val="1100"/>
            </a:pPr>
            <a:r>
              <a:rPr lang="en" sz="1600" b="1">
                <a:solidFill>
                  <a:schemeClr val="dk1"/>
                </a:solidFill>
              </a:rPr>
              <a:t>Interview </a:t>
            </a:r>
            <a:r>
              <a:rPr lang="en" sz="1600" b="1">
                <a:solidFill>
                  <a:srgbClr val="C00000"/>
                </a:solidFill>
              </a:rPr>
              <a:t>DON’Ts</a:t>
            </a:r>
            <a:r>
              <a:rPr lang="en" sz="1600" b="1">
                <a:solidFill>
                  <a:schemeClr val="dk1"/>
                </a:solidFill>
              </a:rPr>
              <a:t>:</a:t>
            </a:r>
            <a:endParaRPr sz="1600" b="1">
              <a:solidFill>
                <a:schemeClr val="dk1"/>
              </a:solidFill>
            </a:endParaRPr>
          </a:p>
          <a:p>
            <a:pPr marL="457189" indent="-406390">
              <a:lnSpc>
                <a:spcPct val="115000"/>
              </a:lnSpc>
              <a:spcBef>
                <a:spcPts val="1333"/>
              </a:spcBef>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bring a friend or child along.</a:t>
            </a:r>
            <a:endParaRPr sz="1600">
              <a:solidFill>
                <a:schemeClr val="dk1"/>
              </a:solidFill>
            </a:endParaRPr>
          </a:p>
          <a:p>
            <a:pPr marL="457189" indent="-406390">
              <a:lnSpc>
                <a:spcPct val="115000"/>
              </a:lnSpc>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be insincere. Fake flattery shows.</a:t>
            </a:r>
            <a:endParaRPr sz="1600">
              <a:solidFill>
                <a:schemeClr val="dk1"/>
              </a:solidFill>
            </a:endParaRPr>
          </a:p>
          <a:p>
            <a:pPr marL="457189" indent="-406390">
              <a:lnSpc>
                <a:spcPct val="115000"/>
              </a:lnSpc>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wear flashy or noisy jewelry (keep it simple and small) or a facial piercing.</a:t>
            </a:r>
            <a:endParaRPr sz="1600">
              <a:solidFill>
                <a:schemeClr val="dk1"/>
              </a:solidFill>
            </a:endParaRPr>
          </a:p>
          <a:p>
            <a:pPr marL="457189" indent="-406390">
              <a:lnSpc>
                <a:spcPct val="115000"/>
              </a:lnSpc>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speak negatively about former employers or colleagues. </a:t>
            </a:r>
            <a:r>
              <a:rPr lang="en" sz="1600" b="1">
                <a:solidFill>
                  <a:srgbClr val="C00000"/>
                </a:solidFill>
              </a:rPr>
              <a:t>DON’T</a:t>
            </a:r>
            <a:r>
              <a:rPr lang="en" sz="1600">
                <a:solidFill>
                  <a:srgbClr val="C00000"/>
                </a:solidFill>
              </a:rPr>
              <a:t> </a:t>
            </a:r>
            <a:r>
              <a:rPr lang="en" sz="1600">
                <a:solidFill>
                  <a:schemeClr val="dk1"/>
                </a:solidFill>
              </a:rPr>
              <a:t>start with questions about your salary or time off. </a:t>
            </a:r>
            <a:endParaRPr sz="1600">
              <a:solidFill>
                <a:schemeClr val="dk1"/>
              </a:solidFill>
            </a:endParaRPr>
          </a:p>
          <a:p>
            <a:pPr marL="457189" indent="-406390">
              <a:lnSpc>
                <a:spcPct val="115000"/>
              </a:lnSpc>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be afraid to express your interest in the position. </a:t>
            </a:r>
            <a:endParaRPr sz="1600">
              <a:solidFill>
                <a:schemeClr val="dk1"/>
              </a:solidFill>
            </a:endParaRPr>
          </a:p>
          <a:p>
            <a:pPr marL="457189" indent="-406390">
              <a:lnSpc>
                <a:spcPct val="115000"/>
              </a:lnSpc>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slump, yawn or chew your nails or gum during the interview.</a:t>
            </a:r>
            <a:endParaRPr sz="1600">
              <a:solidFill>
                <a:schemeClr val="dk1"/>
              </a:solidFill>
            </a:endParaRPr>
          </a:p>
          <a:p>
            <a:pPr marL="457189" indent="-406390">
              <a:lnSpc>
                <a:spcPct val="115000"/>
              </a:lnSpc>
              <a:buClr>
                <a:schemeClr val="dk1"/>
              </a:buClr>
              <a:buSzPts val="1200"/>
              <a:buChar char="●"/>
            </a:pPr>
            <a:r>
              <a:rPr lang="en" sz="1600" b="1">
                <a:solidFill>
                  <a:srgbClr val="C00000"/>
                </a:solidFill>
              </a:rPr>
              <a:t>DON’T</a:t>
            </a:r>
            <a:r>
              <a:rPr lang="en" sz="1600">
                <a:solidFill>
                  <a:srgbClr val="C00000"/>
                </a:solidFill>
              </a:rPr>
              <a:t> </a:t>
            </a:r>
            <a:r>
              <a:rPr lang="en" sz="1600">
                <a:solidFill>
                  <a:schemeClr val="dk1"/>
                </a:solidFill>
              </a:rPr>
              <a:t>panic if you make a mistake, trip over your words or even knock something over.</a:t>
            </a:r>
            <a:endParaRPr sz="1600">
              <a:solidFill>
                <a:schemeClr val="dk1"/>
              </a:solidFill>
            </a:endParaRPr>
          </a:p>
          <a:p>
            <a:pPr>
              <a:lnSpc>
                <a:spcPct val="115000"/>
              </a:lnSpc>
            </a:pPr>
            <a:endParaRPr sz="1600">
              <a:solidFill>
                <a:schemeClr val="dk1"/>
              </a:solidFill>
            </a:endParaRPr>
          </a:p>
          <a:p>
            <a:pPr marL="609585">
              <a:lnSpc>
                <a:spcPct val="115000"/>
              </a:lnSpc>
            </a:pPr>
            <a:endParaRPr sz="1600" b="1">
              <a:solidFill>
                <a:schemeClr val="dk1"/>
              </a:solidFill>
            </a:endParaRPr>
          </a:p>
          <a:p>
            <a:pPr>
              <a:lnSpc>
                <a:spcPct val="115000"/>
              </a:lnSpc>
            </a:pPr>
            <a:endParaRPr sz="1600" b="1">
              <a:solidFill>
                <a:schemeClr val="dk1"/>
              </a:solidFill>
            </a:endParaRPr>
          </a:p>
          <a:p>
            <a:pPr>
              <a:lnSpc>
                <a:spcPct val="115000"/>
              </a:lnSpc>
            </a:pPr>
            <a:endParaRPr sz="1467">
              <a:solidFill>
                <a:schemeClr val="dk1"/>
              </a:solidFill>
            </a:endParaRPr>
          </a:p>
        </p:txBody>
      </p:sp>
      <p:pic>
        <p:nvPicPr>
          <p:cNvPr id="203" name="Google Shape;203;p32"/>
          <p:cNvPicPr preferRelativeResize="0"/>
          <p:nvPr/>
        </p:nvPicPr>
        <p:blipFill>
          <a:blip r:embed="rId3">
            <a:alphaModFix/>
          </a:blip>
          <a:stretch>
            <a:fillRect/>
          </a:stretch>
        </p:blipFill>
        <p:spPr>
          <a:xfrm>
            <a:off x="7846965" y="2006737"/>
            <a:ext cx="3183833" cy="3183833"/>
          </a:xfrm>
          <a:prstGeom prst="rect">
            <a:avLst/>
          </a:prstGeom>
          <a:noFill/>
          <a:ln>
            <a:noFill/>
          </a:ln>
        </p:spPr>
      </p:pic>
      <p:sp>
        <p:nvSpPr>
          <p:cNvPr id="204" name="Google Shape;204;p32"/>
          <p:cNvSpPr txBox="1"/>
          <p:nvPr/>
        </p:nvSpPr>
        <p:spPr>
          <a:xfrm>
            <a:off x="1784500" y="1359267"/>
            <a:ext cx="4000000" cy="40000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211" name="Google Shape;211;p33"/>
          <p:cNvSpPr txBox="1"/>
          <p:nvPr/>
        </p:nvSpPr>
        <p:spPr>
          <a:xfrm>
            <a:off x="195800" y="1690684"/>
            <a:ext cx="6696000" cy="1836000"/>
          </a:xfrm>
          <a:prstGeom prst="rect">
            <a:avLst/>
          </a:prstGeom>
          <a:noFill/>
          <a:ln>
            <a:noFill/>
          </a:ln>
        </p:spPr>
        <p:txBody>
          <a:bodyPr spcFirstLastPara="1" wrap="square" lIns="121900" tIns="121900" rIns="121900" bIns="121900" anchor="t" anchorCtr="0">
            <a:noAutofit/>
          </a:bodyPr>
          <a:lstStyle/>
          <a:p>
            <a:pPr>
              <a:lnSpc>
                <a:spcPct val="138000"/>
              </a:lnSpc>
            </a:pPr>
            <a:r>
              <a:rPr lang="en" sz="1600" b="1">
                <a:solidFill>
                  <a:schemeClr val="dk1"/>
                </a:solidFill>
              </a:rPr>
              <a:t>After the interview:</a:t>
            </a:r>
            <a:endParaRPr sz="1600" b="1">
              <a:solidFill>
                <a:schemeClr val="dk1"/>
              </a:solidFill>
            </a:endParaRPr>
          </a:p>
          <a:p>
            <a:pPr marL="457189" indent="-406390">
              <a:lnSpc>
                <a:spcPct val="115000"/>
              </a:lnSpc>
              <a:spcBef>
                <a:spcPts val="1333"/>
              </a:spcBef>
              <a:buClr>
                <a:schemeClr val="dk1"/>
              </a:buClr>
              <a:buSzPts val="1200"/>
              <a:buChar char="●"/>
            </a:pPr>
            <a:r>
              <a:rPr lang="en" sz="1600">
                <a:solidFill>
                  <a:schemeClr val="dk1"/>
                </a:solidFill>
              </a:rPr>
              <a:t>Send the interviewer a thank-you note within 48 hours of your interview. Use the opportunity to restate your qualifications and interest in the position.</a:t>
            </a:r>
            <a:endParaRPr sz="1600">
              <a:solidFill>
                <a:schemeClr val="dk1"/>
              </a:solidFill>
            </a:endParaRPr>
          </a:p>
          <a:p>
            <a:pPr marL="457189" indent="-406390">
              <a:lnSpc>
                <a:spcPct val="115000"/>
              </a:lnSpc>
              <a:buClr>
                <a:schemeClr val="dk1"/>
              </a:buClr>
              <a:buSzPts val="1200"/>
              <a:buChar char="●"/>
            </a:pPr>
            <a:r>
              <a:rPr lang="en" sz="1600">
                <a:solidFill>
                  <a:schemeClr val="dk1"/>
                </a:solidFill>
              </a:rPr>
              <a:t>Stay positive! Interviewing can be a lengthy process, especially if a company wants to conduct a second interview with additional staff members.</a:t>
            </a:r>
            <a:endParaRPr sz="1600">
              <a:solidFill>
                <a:schemeClr val="dk1"/>
              </a:solidFill>
            </a:endParaRPr>
          </a:p>
          <a:p>
            <a:pPr>
              <a:lnSpc>
                <a:spcPct val="115000"/>
              </a:lnSpc>
            </a:pPr>
            <a:endParaRPr sz="1467">
              <a:solidFill>
                <a:schemeClr val="dk1"/>
              </a:solidFill>
            </a:endParaRPr>
          </a:p>
        </p:txBody>
      </p:sp>
      <p:pic>
        <p:nvPicPr>
          <p:cNvPr id="212" name="Google Shape;212;p33"/>
          <p:cNvPicPr preferRelativeResize="0"/>
          <p:nvPr/>
        </p:nvPicPr>
        <p:blipFill>
          <a:blip r:embed="rId3">
            <a:alphaModFix/>
          </a:blip>
          <a:stretch>
            <a:fillRect/>
          </a:stretch>
        </p:blipFill>
        <p:spPr>
          <a:xfrm>
            <a:off x="6989168" y="1831100"/>
            <a:ext cx="4491673" cy="342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219" name="Google Shape;219;p34"/>
          <p:cNvSpPr txBox="1"/>
          <p:nvPr/>
        </p:nvSpPr>
        <p:spPr>
          <a:xfrm>
            <a:off x="73000" y="1192800"/>
            <a:ext cx="12046000" cy="3705600"/>
          </a:xfrm>
          <a:prstGeom prst="rect">
            <a:avLst/>
          </a:prstGeom>
          <a:noFill/>
          <a:ln>
            <a:noFill/>
          </a:ln>
        </p:spPr>
        <p:txBody>
          <a:bodyPr spcFirstLastPara="1" wrap="square" lIns="121900" tIns="121900" rIns="121900" bIns="121900" anchor="t" anchorCtr="0">
            <a:noAutofit/>
          </a:bodyPr>
          <a:lstStyle/>
          <a:p>
            <a:pPr algn="ctr">
              <a:lnSpc>
                <a:spcPct val="138000"/>
              </a:lnSpc>
            </a:pPr>
            <a:r>
              <a:rPr lang="en" sz="1467" b="1" dirty="0">
                <a:solidFill>
                  <a:schemeClr val="dk1"/>
                </a:solidFill>
                <a:highlight>
                  <a:srgbClr val="FFFFFF"/>
                </a:highlight>
              </a:rPr>
              <a:t>Dress for Success Northwest Arkansas</a:t>
            </a:r>
            <a:endParaRPr sz="1467" b="1" dirty="0">
              <a:solidFill>
                <a:schemeClr val="dk1"/>
              </a:solidFill>
              <a:highlight>
                <a:srgbClr val="FFFFFF"/>
              </a:highlight>
            </a:endParaRPr>
          </a:p>
          <a:p>
            <a:pPr algn="ctr">
              <a:lnSpc>
                <a:spcPct val="138000"/>
              </a:lnSpc>
            </a:pPr>
            <a:r>
              <a:rPr lang="en" sz="1467" dirty="0">
                <a:solidFill>
                  <a:schemeClr val="dk1"/>
                </a:solidFill>
                <a:highlight>
                  <a:srgbClr val="FFFFFF"/>
                </a:highlight>
              </a:rPr>
              <a:t>Frisco Station Mall, 100 </a:t>
            </a:r>
            <a:r>
              <a:rPr lang="en-US" sz="1467" dirty="0">
                <a:solidFill>
                  <a:schemeClr val="dk1"/>
                </a:solidFill>
                <a:highlight>
                  <a:srgbClr val="FFFFFF"/>
                </a:highlight>
              </a:rPr>
              <a:t>N Dixieland, </a:t>
            </a:r>
            <a:r>
              <a:rPr lang="en" sz="1467" dirty="0">
                <a:solidFill>
                  <a:schemeClr val="dk1"/>
                </a:solidFill>
                <a:highlight>
                  <a:srgbClr val="FFFFFF"/>
                </a:highlight>
              </a:rPr>
              <a:t>Rogers, </a:t>
            </a:r>
            <a:r>
              <a:rPr lang="en-US" sz="1467" dirty="0">
                <a:solidFill>
                  <a:schemeClr val="dk1"/>
                </a:solidFill>
                <a:highlight>
                  <a:srgbClr val="FFFFFF"/>
                </a:highlight>
              </a:rPr>
              <a:t>AR</a:t>
            </a:r>
            <a:r>
              <a:rPr lang="en" sz="1467" dirty="0">
                <a:solidFill>
                  <a:schemeClr val="dk1"/>
                </a:solidFill>
                <a:highlight>
                  <a:srgbClr val="FFFFFF"/>
                </a:highlight>
              </a:rPr>
              <a:t> 72756</a:t>
            </a:r>
            <a:endParaRPr sz="1467" dirty="0">
              <a:solidFill>
                <a:schemeClr val="dk1"/>
              </a:solidFill>
              <a:highlight>
                <a:srgbClr val="FFFFFF"/>
              </a:highlight>
            </a:endParaRPr>
          </a:p>
          <a:p>
            <a:pPr algn="ctr">
              <a:lnSpc>
                <a:spcPct val="138000"/>
              </a:lnSpc>
            </a:pPr>
            <a:r>
              <a:rPr lang="en" sz="1467" dirty="0">
                <a:solidFill>
                  <a:schemeClr val="dk1"/>
                </a:solidFill>
                <a:highlight>
                  <a:srgbClr val="FFFFFF"/>
                </a:highlight>
              </a:rPr>
              <a:t>Phone: (479) 877-6910</a:t>
            </a:r>
            <a:endParaRPr sz="1467" dirty="0">
              <a:solidFill>
                <a:schemeClr val="dk1"/>
              </a:solidFill>
              <a:highlight>
                <a:srgbClr val="FFFFFF"/>
              </a:highlight>
            </a:endParaRPr>
          </a:p>
          <a:p>
            <a:pPr algn="ctr">
              <a:lnSpc>
                <a:spcPct val="138000"/>
              </a:lnSpc>
            </a:pPr>
            <a:r>
              <a:rPr lang="en" sz="1467" dirty="0">
                <a:solidFill>
                  <a:schemeClr val="dk1"/>
                </a:solidFill>
                <a:highlight>
                  <a:srgbClr val="FFFFFF"/>
                </a:highlight>
              </a:rPr>
              <a:t>Email: northwestarkansas@dressforsuccess.org </a:t>
            </a:r>
            <a:endParaRPr sz="1467" dirty="0">
              <a:solidFill>
                <a:schemeClr val="dk1"/>
              </a:solidFill>
              <a:highlight>
                <a:srgbClr val="FFFFFF"/>
              </a:highlight>
            </a:endParaRPr>
          </a:p>
          <a:p>
            <a:pPr algn="ctr">
              <a:lnSpc>
                <a:spcPct val="115000"/>
              </a:lnSpc>
            </a:pPr>
            <a:endParaRPr sz="1467" dirty="0">
              <a:solidFill>
                <a:schemeClr val="dk1"/>
              </a:solidFill>
            </a:endParaRPr>
          </a:p>
          <a:p>
            <a:pPr algn="ctr">
              <a:lnSpc>
                <a:spcPct val="138000"/>
              </a:lnSpc>
            </a:pPr>
            <a:r>
              <a:rPr lang="en" sz="1467" b="1" dirty="0">
                <a:solidFill>
                  <a:schemeClr val="dk1"/>
                </a:solidFill>
                <a:highlight>
                  <a:srgbClr val="FFFFFF"/>
                </a:highlight>
              </a:rPr>
              <a:t>Career Center Website</a:t>
            </a:r>
            <a:endParaRPr sz="1467" b="1" dirty="0">
              <a:solidFill>
                <a:schemeClr val="dk1"/>
              </a:solidFill>
              <a:highlight>
                <a:srgbClr val="FFFFFF"/>
              </a:highlight>
            </a:endParaRPr>
          </a:p>
          <a:p>
            <a:pPr algn="ctr">
              <a:lnSpc>
                <a:spcPct val="115000"/>
              </a:lnSpc>
            </a:pPr>
            <a:r>
              <a:rPr lang="en-US" sz="1600" dirty="0">
                <a:highlight>
                  <a:srgbClr val="FFFFFF"/>
                </a:highlight>
                <a:hlinkClick r:id="rId3"/>
              </a:rPr>
              <a:t>https://dfsnwa.org/programs/career-services/</a:t>
            </a:r>
            <a:endParaRPr lang="en-US" sz="1600" dirty="0">
              <a:highlight>
                <a:srgbClr val="FFFFFF"/>
              </a:highlight>
            </a:endParaRPr>
          </a:p>
          <a:p>
            <a:pPr algn="ctr">
              <a:lnSpc>
                <a:spcPct val="115000"/>
              </a:lnSpc>
            </a:pPr>
            <a:endParaRPr sz="1467" dirty="0">
              <a:solidFill>
                <a:schemeClr val="dk1"/>
              </a:solidFill>
            </a:endParaRPr>
          </a:p>
          <a:p>
            <a:pPr algn="ctr">
              <a:lnSpc>
                <a:spcPct val="138000"/>
              </a:lnSpc>
            </a:pPr>
            <a:r>
              <a:rPr lang="en" sz="1467" b="1" dirty="0">
                <a:solidFill>
                  <a:schemeClr val="dk1"/>
                </a:solidFill>
                <a:highlight>
                  <a:srgbClr val="FFFFFF"/>
                </a:highlight>
              </a:rPr>
              <a:t>Hours of Operation</a:t>
            </a:r>
            <a:r>
              <a:rPr lang="en" sz="1467" dirty="0">
                <a:solidFill>
                  <a:schemeClr val="dk1"/>
                </a:solidFill>
                <a:highlight>
                  <a:srgbClr val="FFFFFF"/>
                </a:highlight>
              </a:rPr>
              <a:t>: </a:t>
            </a:r>
            <a:endParaRPr sz="1467" dirty="0">
              <a:solidFill>
                <a:schemeClr val="dk1"/>
              </a:solidFill>
              <a:highlight>
                <a:srgbClr val="FFFFFF"/>
              </a:highlight>
            </a:endParaRPr>
          </a:p>
          <a:p>
            <a:pPr algn="ctr">
              <a:lnSpc>
                <a:spcPct val="138000"/>
              </a:lnSpc>
            </a:pPr>
            <a:r>
              <a:rPr lang="en" sz="1467" dirty="0">
                <a:solidFill>
                  <a:schemeClr val="dk1"/>
                </a:solidFill>
                <a:highlight>
                  <a:srgbClr val="FFFFFF"/>
                </a:highlight>
              </a:rPr>
              <a:t>Monday- Th</a:t>
            </a:r>
            <a:r>
              <a:rPr lang="en-US" sz="1467" dirty="0" err="1">
                <a:solidFill>
                  <a:schemeClr val="dk1"/>
                </a:solidFill>
                <a:highlight>
                  <a:srgbClr val="FFFFFF"/>
                </a:highlight>
              </a:rPr>
              <a:t>ursday</a:t>
            </a:r>
            <a:r>
              <a:rPr lang="en" sz="1467" dirty="0">
                <a:solidFill>
                  <a:schemeClr val="dk1"/>
                </a:solidFill>
                <a:highlight>
                  <a:srgbClr val="FFFFFF"/>
                </a:highlight>
              </a:rPr>
              <a:t> 10:00am - 4:00pm</a:t>
            </a:r>
            <a:endParaRPr sz="1467" dirty="0">
              <a:solidFill>
                <a:schemeClr val="dk1"/>
              </a:solidFill>
            </a:endParaRPr>
          </a:p>
          <a:p>
            <a:pPr algn="ctr"/>
            <a:endParaRPr sz="1467" dirty="0">
              <a:solidFill>
                <a:schemeClr val="dk1"/>
              </a:solidFill>
            </a:endParaRPr>
          </a:p>
          <a:p>
            <a:pPr algn="ctr">
              <a:lnSpc>
                <a:spcPct val="138000"/>
              </a:lnSpc>
            </a:pPr>
            <a:r>
              <a:rPr lang="en" sz="1467" dirty="0">
                <a:solidFill>
                  <a:schemeClr val="dk1"/>
                </a:solidFill>
                <a:highlight>
                  <a:srgbClr val="FFFFFF"/>
                </a:highlight>
              </a:rPr>
              <a:t>Follow, like, comment, share, retweet, repost us on social media to help spread awareness and support for our clients, events and mission!</a:t>
            </a:r>
            <a:endParaRPr sz="1467" b="1" dirty="0">
              <a:solidFill>
                <a:schemeClr val="dk1"/>
              </a:solidFill>
              <a:highlight>
                <a:srgbClr val="FFFFFF"/>
              </a:highlight>
            </a:endParaRPr>
          </a:p>
          <a:p>
            <a:pPr>
              <a:lnSpc>
                <a:spcPct val="115000"/>
              </a:lnSpc>
            </a:pPr>
            <a:endParaRPr sz="1467"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71" name="Google Shape;71;p15"/>
          <p:cNvSpPr txBox="1"/>
          <p:nvPr/>
        </p:nvSpPr>
        <p:spPr>
          <a:xfrm>
            <a:off x="415600" y="1435500"/>
            <a:ext cx="5810000" cy="4141600"/>
          </a:xfrm>
          <a:prstGeom prst="rect">
            <a:avLst/>
          </a:prstGeom>
          <a:noFill/>
          <a:ln>
            <a:noFill/>
          </a:ln>
        </p:spPr>
        <p:txBody>
          <a:bodyPr spcFirstLastPara="1" wrap="square" lIns="121900" tIns="121900" rIns="121900" bIns="121900" anchor="t" anchorCtr="0">
            <a:noAutofit/>
          </a:bodyPr>
          <a:lstStyle/>
          <a:p>
            <a:pPr>
              <a:lnSpc>
                <a:spcPct val="138000"/>
              </a:lnSpc>
            </a:pPr>
            <a:r>
              <a:rPr lang="en" sz="2400" b="1" dirty="0">
                <a:solidFill>
                  <a:schemeClr val="dk1"/>
                </a:solidFill>
              </a:rPr>
              <a:t>WHAT IS A RESUME AND WHY IS IT IMPORTANT?</a:t>
            </a:r>
            <a:endParaRPr sz="1467" dirty="0">
              <a:solidFill>
                <a:schemeClr val="dk1"/>
              </a:solidFill>
            </a:endParaRPr>
          </a:p>
          <a:p>
            <a:pPr>
              <a:lnSpc>
                <a:spcPct val="138000"/>
              </a:lnSpc>
              <a:spcBef>
                <a:spcPts val="1333"/>
              </a:spcBef>
            </a:pPr>
            <a:r>
              <a:rPr lang="en" sz="1600" dirty="0">
                <a:solidFill>
                  <a:schemeClr val="dk1"/>
                </a:solidFill>
              </a:rPr>
              <a:t>A resume is a concise summary of what you are able to offer an employer.</a:t>
            </a:r>
            <a:endParaRPr sz="1600" dirty="0">
              <a:solidFill>
                <a:schemeClr val="dk1"/>
              </a:solidFill>
            </a:endParaRPr>
          </a:p>
          <a:p>
            <a:pPr>
              <a:lnSpc>
                <a:spcPct val="138000"/>
              </a:lnSpc>
              <a:spcBef>
                <a:spcPts val="1333"/>
              </a:spcBef>
            </a:pPr>
            <a:r>
              <a:rPr lang="en" sz="1600" dirty="0">
                <a:solidFill>
                  <a:schemeClr val="dk1"/>
                </a:solidFill>
              </a:rPr>
              <a:t> It includes:</a:t>
            </a:r>
            <a:endParaRPr sz="1600" dirty="0">
              <a:solidFill>
                <a:schemeClr val="dk1"/>
              </a:solidFill>
            </a:endParaRPr>
          </a:p>
          <a:p>
            <a:pPr marL="643451" indent="-406390">
              <a:lnSpc>
                <a:spcPct val="115000"/>
              </a:lnSpc>
              <a:spcBef>
                <a:spcPts val="1333"/>
              </a:spcBef>
              <a:buClr>
                <a:schemeClr val="dk1"/>
              </a:buClr>
              <a:buSzPts val="1200"/>
              <a:buChar char="●"/>
            </a:pPr>
            <a:r>
              <a:rPr lang="en" sz="1600" dirty="0">
                <a:solidFill>
                  <a:schemeClr val="dk1"/>
                </a:solidFill>
              </a:rPr>
              <a:t>A bulleted summary of your wor</a:t>
            </a:r>
            <a:r>
              <a:rPr lang="en-US" sz="1600" dirty="0">
                <a:solidFill>
                  <a:schemeClr val="dk1"/>
                </a:solidFill>
              </a:rPr>
              <a:t>k</a:t>
            </a:r>
            <a:r>
              <a:rPr lang="en" sz="1600" dirty="0">
                <a:solidFill>
                  <a:schemeClr val="dk1"/>
                </a:solidFill>
              </a:rPr>
              <a:t> experience and transferable skills</a:t>
            </a:r>
            <a:endParaRPr sz="1600" dirty="0">
              <a:solidFill>
                <a:schemeClr val="dk1"/>
              </a:solidFill>
            </a:endParaRPr>
          </a:p>
          <a:p>
            <a:pPr marL="643451" indent="-406390">
              <a:lnSpc>
                <a:spcPct val="115000"/>
              </a:lnSpc>
              <a:buClr>
                <a:schemeClr val="dk1"/>
              </a:buClr>
              <a:buSzPts val="1200"/>
              <a:buChar char="●"/>
            </a:pPr>
            <a:r>
              <a:rPr lang="en" sz="1600" dirty="0">
                <a:solidFill>
                  <a:schemeClr val="dk1"/>
                </a:solidFill>
              </a:rPr>
              <a:t>Educational background</a:t>
            </a:r>
            <a:endParaRPr sz="1600" dirty="0">
              <a:solidFill>
                <a:schemeClr val="dk1"/>
              </a:solidFill>
            </a:endParaRPr>
          </a:p>
          <a:p>
            <a:pPr marL="643451" indent="-406390">
              <a:lnSpc>
                <a:spcPct val="115000"/>
              </a:lnSpc>
              <a:buClr>
                <a:schemeClr val="dk1"/>
              </a:buClr>
              <a:buSzPts val="1200"/>
              <a:buChar char="●"/>
            </a:pPr>
            <a:r>
              <a:rPr lang="en" sz="1600" dirty="0">
                <a:solidFill>
                  <a:schemeClr val="dk1"/>
                </a:solidFill>
              </a:rPr>
              <a:t>Accurate contact information</a:t>
            </a:r>
            <a:endParaRPr sz="1600" dirty="0">
              <a:solidFill>
                <a:schemeClr val="dk1"/>
              </a:solidFill>
            </a:endParaRPr>
          </a:p>
          <a:p>
            <a:pPr marL="643451" indent="-406390">
              <a:lnSpc>
                <a:spcPct val="115000"/>
              </a:lnSpc>
              <a:buClr>
                <a:schemeClr val="dk1"/>
              </a:buClr>
              <a:buSzPts val="1200"/>
              <a:buChar char="●"/>
            </a:pPr>
            <a:r>
              <a:rPr lang="en" sz="1600" dirty="0">
                <a:solidFill>
                  <a:schemeClr val="dk1"/>
                </a:solidFill>
              </a:rPr>
              <a:t>Employs strong action verbs</a:t>
            </a:r>
            <a:endParaRPr sz="1600" dirty="0">
              <a:solidFill>
                <a:schemeClr val="dk1"/>
              </a:solidFill>
            </a:endParaRPr>
          </a:p>
          <a:p>
            <a:pPr>
              <a:lnSpc>
                <a:spcPct val="115000"/>
              </a:lnSpc>
            </a:pPr>
            <a:endParaRPr sz="1467" dirty="0">
              <a:solidFill>
                <a:schemeClr val="dk1"/>
              </a:solidFill>
            </a:endParaRPr>
          </a:p>
          <a:p>
            <a:endParaRPr sz="1467" dirty="0">
              <a:solidFill>
                <a:schemeClr val="dk1"/>
              </a:solidFill>
            </a:endParaRPr>
          </a:p>
          <a:p>
            <a:endParaRPr sz="1467" dirty="0">
              <a:solidFill>
                <a:schemeClr val="dk1"/>
              </a:solidFill>
            </a:endParaRPr>
          </a:p>
        </p:txBody>
      </p:sp>
      <p:pic>
        <p:nvPicPr>
          <p:cNvPr id="72" name="Google Shape;72;p15"/>
          <p:cNvPicPr preferRelativeResize="0"/>
          <p:nvPr/>
        </p:nvPicPr>
        <p:blipFill>
          <a:blip r:embed="rId3">
            <a:alphaModFix/>
          </a:blip>
          <a:stretch>
            <a:fillRect/>
          </a:stretch>
        </p:blipFill>
        <p:spPr>
          <a:xfrm>
            <a:off x="6381701" y="1714801"/>
            <a:ext cx="5175167" cy="3441500"/>
          </a:xfrm>
          <a:prstGeom prst="rect">
            <a:avLst/>
          </a:prstGeom>
          <a:noFill/>
          <a:ln>
            <a:noFill/>
          </a:ln>
        </p:spPr>
      </p:pic>
      <p:sp>
        <p:nvSpPr>
          <p:cNvPr id="73" name="Google Shape;73;p15"/>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80" name="Google Shape;80;p16"/>
          <p:cNvSpPr txBox="1"/>
          <p:nvPr/>
        </p:nvSpPr>
        <p:spPr>
          <a:xfrm>
            <a:off x="575600" y="1121884"/>
            <a:ext cx="11040800" cy="4400400"/>
          </a:xfrm>
          <a:prstGeom prst="rect">
            <a:avLst/>
          </a:prstGeom>
          <a:noFill/>
          <a:ln>
            <a:noFill/>
          </a:ln>
        </p:spPr>
        <p:txBody>
          <a:bodyPr spcFirstLastPara="1" wrap="square" lIns="121900" tIns="121900" rIns="121900" bIns="121900" anchor="t" anchorCtr="0">
            <a:noAutofit/>
          </a:bodyPr>
          <a:lstStyle/>
          <a:p>
            <a:endParaRPr sz="2400"/>
          </a:p>
          <a:p>
            <a:pPr>
              <a:lnSpc>
                <a:spcPct val="138000"/>
              </a:lnSpc>
            </a:pPr>
            <a:r>
              <a:rPr lang="en" sz="1600" b="1">
                <a:solidFill>
                  <a:schemeClr val="dk1"/>
                </a:solidFill>
              </a:rPr>
              <a:t>PREPARATION </a:t>
            </a:r>
            <a:endParaRPr sz="1600" b="1">
              <a:solidFill>
                <a:schemeClr val="dk1"/>
              </a:solidFill>
            </a:endParaRPr>
          </a:p>
          <a:p>
            <a:pPr>
              <a:lnSpc>
                <a:spcPct val="115000"/>
              </a:lnSpc>
            </a:pPr>
            <a:endParaRPr sz="1467">
              <a:solidFill>
                <a:schemeClr val="dk1"/>
              </a:solidFill>
            </a:endParaRPr>
          </a:p>
          <a:p>
            <a:pPr>
              <a:lnSpc>
                <a:spcPct val="138000"/>
              </a:lnSpc>
            </a:pPr>
            <a:r>
              <a:rPr lang="en" sz="1600">
                <a:solidFill>
                  <a:schemeClr val="dk1"/>
                </a:solidFill>
              </a:rPr>
              <a:t>Think about the following before applying:</a:t>
            </a:r>
            <a:endParaRPr sz="1600">
              <a:solidFill>
                <a:schemeClr val="dk1"/>
              </a:solidFill>
            </a:endParaRPr>
          </a:p>
          <a:p>
            <a:pPr>
              <a:lnSpc>
                <a:spcPct val="115000"/>
              </a:lnSpc>
            </a:pPr>
            <a:endParaRPr sz="1467">
              <a:solidFill>
                <a:schemeClr val="dk1"/>
              </a:solidFill>
            </a:endParaRPr>
          </a:p>
          <a:p>
            <a:pPr marL="643451" indent="-406390">
              <a:lnSpc>
                <a:spcPct val="115000"/>
              </a:lnSpc>
              <a:buClr>
                <a:schemeClr val="dk1"/>
              </a:buClr>
              <a:buSzPts val="1200"/>
              <a:buAutoNum type="arabicPeriod"/>
            </a:pPr>
            <a:r>
              <a:rPr lang="en" sz="1600" b="1">
                <a:solidFill>
                  <a:schemeClr val="dk1"/>
                </a:solidFill>
              </a:rPr>
              <a:t>What </a:t>
            </a:r>
            <a:r>
              <a:rPr lang="en" sz="1600">
                <a:solidFill>
                  <a:schemeClr val="dk1"/>
                </a:solidFill>
              </a:rPr>
              <a:t>you want to do – the type of industry or job role</a:t>
            </a:r>
            <a:endParaRPr sz="1600">
              <a:solidFill>
                <a:schemeClr val="dk1"/>
              </a:solidFill>
            </a:endParaRPr>
          </a:p>
          <a:p>
            <a:pPr marL="643451" indent="-406390">
              <a:lnSpc>
                <a:spcPct val="115000"/>
              </a:lnSpc>
              <a:buClr>
                <a:schemeClr val="dk1"/>
              </a:buClr>
              <a:buSzPts val="1200"/>
              <a:buAutoNum type="arabicPeriod"/>
            </a:pPr>
            <a:r>
              <a:rPr lang="en" sz="1600" b="1">
                <a:solidFill>
                  <a:schemeClr val="dk1"/>
                </a:solidFill>
              </a:rPr>
              <a:t>Why </a:t>
            </a:r>
            <a:r>
              <a:rPr lang="en" sz="1600">
                <a:solidFill>
                  <a:schemeClr val="dk1"/>
                </a:solidFill>
              </a:rPr>
              <a:t>you want to do it – your reason and motivation</a:t>
            </a:r>
            <a:endParaRPr sz="1600">
              <a:solidFill>
                <a:schemeClr val="dk1"/>
              </a:solidFill>
            </a:endParaRPr>
          </a:p>
          <a:p>
            <a:pPr marL="643451" indent="-406390">
              <a:lnSpc>
                <a:spcPct val="115000"/>
              </a:lnSpc>
              <a:buClr>
                <a:schemeClr val="dk1"/>
              </a:buClr>
              <a:buSzPts val="1200"/>
              <a:buAutoNum type="arabicPeriod"/>
            </a:pPr>
            <a:r>
              <a:rPr lang="en" sz="1600" b="1">
                <a:solidFill>
                  <a:schemeClr val="dk1"/>
                </a:solidFill>
              </a:rPr>
              <a:t>Where </a:t>
            </a:r>
            <a:r>
              <a:rPr lang="en" sz="1600">
                <a:solidFill>
                  <a:schemeClr val="dk1"/>
                </a:solidFill>
              </a:rPr>
              <a:t>you want to do it – the type of environment you want to work in</a:t>
            </a:r>
            <a:endParaRPr sz="1600">
              <a:solidFill>
                <a:schemeClr val="dk1"/>
              </a:solidFill>
            </a:endParaRPr>
          </a:p>
          <a:p>
            <a:pPr>
              <a:lnSpc>
                <a:spcPct val="138000"/>
              </a:lnSpc>
            </a:pPr>
            <a:r>
              <a:rPr lang="en" sz="1600">
                <a:solidFill>
                  <a:schemeClr val="dk1"/>
                </a:solidFill>
              </a:rPr>
              <a:t>Effective resumes are </a:t>
            </a:r>
            <a:r>
              <a:rPr lang="en" sz="1600" b="1">
                <a:solidFill>
                  <a:schemeClr val="dk1"/>
                </a:solidFill>
              </a:rPr>
              <a:t>job/industry specific</a:t>
            </a:r>
            <a:r>
              <a:rPr lang="en" sz="1600">
                <a:solidFill>
                  <a:schemeClr val="dk1"/>
                </a:solidFill>
              </a:rPr>
              <a:t> and match the job advertisement or needs of the employer.  </a:t>
            </a:r>
            <a:endParaRPr sz="1600">
              <a:solidFill>
                <a:schemeClr val="dk1"/>
              </a:solidFill>
            </a:endParaRPr>
          </a:p>
          <a:p>
            <a:pPr>
              <a:lnSpc>
                <a:spcPct val="138000"/>
              </a:lnSpc>
              <a:spcBef>
                <a:spcPts val="1333"/>
              </a:spcBef>
            </a:pPr>
            <a:r>
              <a:rPr lang="en" sz="1600" b="1">
                <a:solidFill>
                  <a:schemeClr val="dk1"/>
                </a:solidFill>
              </a:rPr>
              <a:t>ORGANIZING YOUR INFORMATION</a:t>
            </a:r>
            <a:endParaRPr sz="1600" b="1">
              <a:solidFill>
                <a:schemeClr val="dk1"/>
              </a:solidFill>
            </a:endParaRPr>
          </a:p>
          <a:p>
            <a:pPr>
              <a:lnSpc>
                <a:spcPct val="138000"/>
              </a:lnSpc>
              <a:spcBef>
                <a:spcPts val="1333"/>
              </a:spcBef>
            </a:pPr>
            <a:r>
              <a:rPr lang="en" sz="1600">
                <a:solidFill>
                  <a:schemeClr val="dk1"/>
                </a:solidFill>
              </a:rPr>
              <a:t>Use key headings to organize information for your resume.  </a:t>
            </a:r>
            <a:endParaRPr sz="1600">
              <a:solidFill>
                <a:schemeClr val="dk1"/>
              </a:solidFill>
            </a:endParaRPr>
          </a:p>
          <a:p>
            <a:pPr>
              <a:lnSpc>
                <a:spcPct val="138000"/>
              </a:lnSpc>
              <a:spcBef>
                <a:spcPts val="1333"/>
              </a:spcBef>
            </a:pPr>
            <a:r>
              <a:rPr lang="en" sz="2400" b="1">
                <a:solidFill>
                  <a:schemeClr val="dk1"/>
                </a:solidFill>
              </a:rPr>
              <a:t>“Is this information relevant to the job I’m applying for?”</a:t>
            </a:r>
            <a:endParaRPr sz="2400" b="1">
              <a:solidFill>
                <a:schemeClr val="dk1"/>
              </a:solidFill>
            </a:endParaRPr>
          </a:p>
          <a:p>
            <a:pPr>
              <a:lnSpc>
                <a:spcPct val="115000"/>
              </a:lnSpc>
              <a:spcBef>
                <a:spcPts val="1333"/>
              </a:spcBef>
            </a:pPr>
            <a:endParaRPr sz="1467">
              <a:solidFill>
                <a:schemeClr val="dk1"/>
              </a:solidFill>
            </a:endParaRPr>
          </a:p>
          <a:p>
            <a:endParaRPr sz="1467">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7"/>
          <p:cNvSpPr txBox="1"/>
          <p:nvPr/>
        </p:nvSpPr>
        <p:spPr>
          <a:xfrm>
            <a:off x="-203200" y="816957"/>
            <a:ext cx="4285600" cy="6041200"/>
          </a:xfrm>
          <a:prstGeom prst="rect">
            <a:avLst/>
          </a:prstGeom>
          <a:noFill/>
          <a:ln>
            <a:noFill/>
          </a:ln>
        </p:spPr>
        <p:txBody>
          <a:bodyPr spcFirstLastPara="1" wrap="square" lIns="121900" tIns="121900" rIns="121900" bIns="121900" anchor="ctr" anchorCtr="0">
            <a:noAutofit/>
          </a:bodyPr>
          <a:lstStyle/>
          <a:p>
            <a:endParaRPr sz="2400"/>
          </a:p>
        </p:txBody>
      </p:sp>
      <p:pic>
        <p:nvPicPr>
          <p:cNvPr id="87" name="Google Shape;87;p17"/>
          <p:cNvPicPr preferRelativeResize="0"/>
          <p:nvPr/>
        </p:nvPicPr>
        <p:blipFill>
          <a:blip r:embed="rId3">
            <a:alphaModFix/>
          </a:blip>
          <a:stretch>
            <a:fillRect/>
          </a:stretch>
        </p:blipFill>
        <p:spPr>
          <a:xfrm>
            <a:off x="885600" y="203200"/>
            <a:ext cx="4378771" cy="645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459200" y="1407133"/>
            <a:ext cx="11273600" cy="4056800"/>
          </a:xfrm>
          <a:prstGeom prst="rect">
            <a:avLst/>
          </a:prstGeom>
        </p:spPr>
        <p:txBody>
          <a:bodyPr spcFirstLastPara="1" vert="horz" wrap="square" lIns="121900" tIns="121900" rIns="121900" bIns="121900" rtlCol="0" anchor="t" anchorCtr="0">
            <a:noAutofit/>
          </a:bodyPr>
          <a:lstStyle/>
          <a:p>
            <a:pPr marL="0" indent="0">
              <a:lnSpc>
                <a:spcPct val="120000"/>
              </a:lnSpc>
              <a:buClr>
                <a:schemeClr val="dk1"/>
              </a:buClr>
              <a:buSzPts val="1100"/>
              <a:buNone/>
            </a:pPr>
            <a:r>
              <a:rPr lang="en" sz="1600" b="1">
                <a:solidFill>
                  <a:schemeClr val="dk1"/>
                </a:solidFill>
              </a:rPr>
              <a:t>Action Verbs and Quantification</a:t>
            </a:r>
            <a:endParaRPr sz="1600" b="1">
              <a:solidFill>
                <a:schemeClr val="dk1"/>
              </a:solidFill>
            </a:endParaRPr>
          </a:p>
          <a:p>
            <a:pPr indent="-406390">
              <a:spcBef>
                <a:spcPts val="1600"/>
              </a:spcBef>
              <a:buClr>
                <a:schemeClr val="dk1"/>
              </a:buClr>
              <a:buSzPts val="1200"/>
            </a:pPr>
            <a:r>
              <a:rPr lang="en" sz="1600">
                <a:solidFill>
                  <a:schemeClr val="dk1"/>
                </a:solidFill>
              </a:rPr>
              <a:t>Use strong action verbs to emphasize what you have done in an interesting and enthusiastic way. Use a cause and effect method to show your impact</a:t>
            </a:r>
            <a:endParaRPr sz="1600">
              <a:solidFill>
                <a:schemeClr val="dk1"/>
              </a:solidFill>
            </a:endParaRPr>
          </a:p>
          <a:p>
            <a:pPr lvl="1" indent="-406390">
              <a:spcBef>
                <a:spcPts val="0"/>
              </a:spcBef>
              <a:buClr>
                <a:schemeClr val="dk1"/>
              </a:buClr>
              <a:buSzPts val="1200"/>
            </a:pPr>
            <a:r>
              <a:rPr lang="en" sz="1600">
                <a:solidFill>
                  <a:schemeClr val="dk1"/>
                </a:solidFill>
              </a:rPr>
              <a:t>Ex: Collaborated with… increasing cross location relations</a:t>
            </a:r>
            <a:endParaRPr sz="1600">
              <a:solidFill>
                <a:schemeClr val="dk1"/>
              </a:solidFill>
            </a:endParaRPr>
          </a:p>
          <a:p>
            <a:pPr lvl="1" indent="-406390">
              <a:spcBef>
                <a:spcPts val="0"/>
              </a:spcBef>
              <a:buClr>
                <a:schemeClr val="dk1"/>
              </a:buClr>
              <a:buSzPts val="1200"/>
            </a:pPr>
            <a:r>
              <a:rPr lang="en" sz="1600">
                <a:solidFill>
                  <a:schemeClr val="dk1"/>
                </a:solidFill>
              </a:rPr>
              <a:t>Ex: Implemented… to boost production 15%</a:t>
            </a:r>
            <a:endParaRPr sz="1600">
              <a:solidFill>
                <a:schemeClr val="dk1"/>
              </a:solidFill>
            </a:endParaRPr>
          </a:p>
          <a:p>
            <a:pPr lvl="1" indent="-406390">
              <a:spcBef>
                <a:spcPts val="0"/>
              </a:spcBef>
              <a:buClr>
                <a:schemeClr val="dk1"/>
              </a:buClr>
              <a:buSzPts val="1200"/>
            </a:pPr>
            <a:r>
              <a:rPr lang="en" sz="1600">
                <a:solidFill>
                  <a:schemeClr val="dk1"/>
                </a:solidFill>
              </a:rPr>
              <a:t>Ex: Trained… ensuring the success of future employees</a:t>
            </a:r>
            <a:endParaRPr sz="1600">
              <a:solidFill>
                <a:schemeClr val="dk1"/>
              </a:solidFill>
            </a:endParaRPr>
          </a:p>
          <a:p>
            <a:pPr lvl="1" indent="-406390">
              <a:spcBef>
                <a:spcPts val="0"/>
              </a:spcBef>
              <a:buClr>
                <a:schemeClr val="dk1"/>
              </a:buClr>
              <a:buSzPts val="1200"/>
            </a:pPr>
            <a:r>
              <a:rPr lang="en" sz="1600">
                <a:solidFill>
                  <a:schemeClr val="dk1"/>
                </a:solidFill>
              </a:rPr>
              <a:t>Ex: Created… to streamline the inventory system</a:t>
            </a:r>
            <a:endParaRPr sz="1600">
              <a:solidFill>
                <a:schemeClr val="dk1"/>
              </a:solidFill>
            </a:endParaRPr>
          </a:p>
          <a:p>
            <a:pPr lvl="1" indent="-406390">
              <a:spcBef>
                <a:spcPts val="0"/>
              </a:spcBef>
              <a:buClr>
                <a:schemeClr val="dk1"/>
              </a:buClr>
              <a:buSzPts val="1200"/>
            </a:pPr>
            <a:r>
              <a:rPr lang="en" sz="1600">
                <a:solidFill>
                  <a:schemeClr val="dk1"/>
                </a:solidFill>
              </a:rPr>
              <a:t>Ex: Ensured… lowering safety violations below 10%</a:t>
            </a:r>
            <a:endParaRPr sz="1600">
              <a:solidFill>
                <a:schemeClr val="dk1"/>
              </a:solidFill>
            </a:endParaRPr>
          </a:p>
          <a:p>
            <a:pPr marL="0" indent="0">
              <a:buClr>
                <a:schemeClr val="dk1"/>
              </a:buClr>
              <a:buSzPts val="1100"/>
              <a:buNone/>
            </a:pPr>
            <a:endParaRPr sz="1600">
              <a:solidFill>
                <a:schemeClr val="dk1"/>
              </a:solidFill>
            </a:endParaRPr>
          </a:p>
          <a:p>
            <a:pPr indent="-406390">
              <a:buClr>
                <a:schemeClr val="dk1"/>
              </a:buClr>
              <a:buSzPts val="1200"/>
            </a:pPr>
            <a:r>
              <a:rPr lang="en" sz="1600">
                <a:solidFill>
                  <a:schemeClr val="dk1"/>
                </a:solidFill>
              </a:rPr>
              <a:t>Quantify anything you can in relation to your previous experience</a:t>
            </a:r>
            <a:endParaRPr sz="1600">
              <a:solidFill>
                <a:schemeClr val="dk1"/>
              </a:solidFill>
            </a:endParaRPr>
          </a:p>
          <a:p>
            <a:pPr lvl="1" indent="-406390">
              <a:spcBef>
                <a:spcPts val="0"/>
              </a:spcBef>
              <a:buClr>
                <a:schemeClr val="dk1"/>
              </a:buClr>
              <a:buSzPts val="1200"/>
            </a:pPr>
            <a:r>
              <a:rPr lang="en" sz="1600">
                <a:solidFill>
                  <a:schemeClr val="dk1"/>
                </a:solidFill>
              </a:rPr>
              <a:t>Ex: Served over 40 customers a day </a:t>
            </a:r>
            <a:endParaRPr sz="1600">
              <a:solidFill>
                <a:schemeClr val="dk1"/>
              </a:solidFill>
            </a:endParaRPr>
          </a:p>
          <a:p>
            <a:pPr lvl="1" indent="-406390">
              <a:spcBef>
                <a:spcPts val="0"/>
              </a:spcBef>
              <a:buClr>
                <a:schemeClr val="dk1"/>
              </a:buClr>
              <a:buSzPts val="1200"/>
            </a:pPr>
            <a:r>
              <a:rPr lang="en" sz="1600">
                <a:solidFill>
                  <a:schemeClr val="dk1"/>
                </a:solidFill>
              </a:rPr>
              <a:t>Ex: Trained 10 incoming employees</a:t>
            </a:r>
            <a:endParaRPr sz="1600">
              <a:solidFill>
                <a:schemeClr val="dk1"/>
              </a:solidFill>
            </a:endParaRPr>
          </a:p>
          <a:p>
            <a:pPr lvl="1" indent="-406390">
              <a:spcBef>
                <a:spcPts val="0"/>
              </a:spcBef>
              <a:buClr>
                <a:schemeClr val="dk1"/>
              </a:buClr>
              <a:buSzPts val="1200"/>
            </a:pPr>
            <a:r>
              <a:rPr lang="en" sz="1600">
                <a:solidFill>
                  <a:schemeClr val="dk1"/>
                </a:solidFill>
              </a:rPr>
              <a:t>Ex: Effectively received and routed over 50 calls a day</a:t>
            </a:r>
            <a:endParaRPr sz="1600">
              <a:solidFill>
                <a:schemeClr val="dk1"/>
              </a:solidFill>
            </a:endParaRPr>
          </a:p>
          <a:p>
            <a:pPr marL="0" indent="0">
              <a:buClr>
                <a:schemeClr val="dk1"/>
              </a:buClr>
              <a:buSzPts val="1100"/>
              <a:buNone/>
            </a:pPr>
            <a:endParaRPr sz="1467">
              <a:solidFill>
                <a:schemeClr val="dk1"/>
              </a:solidFill>
            </a:endParaRPr>
          </a:p>
          <a:p>
            <a:pPr marL="0" indent="0">
              <a:spcAft>
                <a:spcPts val="2133"/>
              </a:spcAft>
              <a:buNone/>
            </a:pPr>
            <a:endParaRPr/>
          </a:p>
        </p:txBody>
      </p:sp>
      <p:sp>
        <p:nvSpPr>
          <p:cNvPr id="93" name="Google Shape;93;p18"/>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graphicFrame>
        <p:nvGraphicFramePr>
          <p:cNvPr id="101" name="Google Shape;101;p19"/>
          <p:cNvGraphicFramePr/>
          <p:nvPr/>
        </p:nvGraphicFramePr>
        <p:xfrm>
          <a:off x="80600" y="1280833"/>
          <a:ext cx="12030800" cy="4323117"/>
        </p:xfrm>
        <a:graphic>
          <a:graphicData uri="http://schemas.openxmlformats.org/drawingml/2006/table">
            <a:tbl>
              <a:tblPr>
                <a:noFill/>
              </a:tblPr>
              <a:tblGrid>
                <a:gridCol w="2105033">
                  <a:extLst>
                    <a:ext uri="{9D8B030D-6E8A-4147-A177-3AD203B41FA5}">
                      <a16:colId xmlns:a16="http://schemas.microsoft.com/office/drawing/2014/main" val="20000"/>
                    </a:ext>
                  </a:extLst>
                </a:gridCol>
                <a:gridCol w="9925767">
                  <a:extLst>
                    <a:ext uri="{9D8B030D-6E8A-4147-A177-3AD203B41FA5}">
                      <a16:colId xmlns:a16="http://schemas.microsoft.com/office/drawing/2014/main" val="20001"/>
                    </a:ext>
                  </a:extLst>
                </a:gridCol>
              </a:tblGrid>
              <a:tr h="471384">
                <a:tc>
                  <a:txBody>
                    <a:bodyPr/>
                    <a:lstStyle/>
                    <a:p>
                      <a:pPr marL="0" lvl="0" indent="0" algn="l" rtl="0">
                        <a:lnSpc>
                          <a:spcPct val="120000"/>
                        </a:lnSpc>
                        <a:spcBef>
                          <a:spcPts val="0"/>
                        </a:spcBef>
                        <a:spcAft>
                          <a:spcPts val="0"/>
                        </a:spcAft>
                        <a:buNone/>
                      </a:pPr>
                      <a:r>
                        <a:rPr lang="en" sz="1300" b="1"/>
                        <a:t>Key Heading</a:t>
                      </a:r>
                      <a:endParaRPr sz="1300" b="1"/>
                    </a:p>
                  </a:txBody>
                  <a:tcPr marL="88900" marR="88900" marT="121900" marB="121900">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b="1"/>
                        <a:t>Content</a:t>
                      </a:r>
                      <a:endParaRPr sz="1300" b="1"/>
                    </a:p>
                  </a:txBody>
                  <a:tcPr marL="88900" marR="88900" marT="121900" marB="121900">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4040">
                <a:tc>
                  <a:txBody>
                    <a:bodyPr/>
                    <a:lstStyle/>
                    <a:p>
                      <a:pPr marL="0" lvl="0" indent="0" algn="l" rtl="0">
                        <a:lnSpc>
                          <a:spcPct val="120000"/>
                        </a:lnSpc>
                        <a:spcBef>
                          <a:spcPts val="0"/>
                        </a:spcBef>
                        <a:spcAft>
                          <a:spcPts val="0"/>
                        </a:spcAft>
                        <a:buNone/>
                      </a:pPr>
                      <a:r>
                        <a:rPr lang="en" sz="1100" b="1"/>
                        <a:t>Contact Details</a:t>
                      </a:r>
                      <a:endParaRPr sz="1100" b="1"/>
                    </a:p>
                  </a:txBody>
                  <a:tcPr marL="88900" marR="88900" marT="121900" marB="121900" anchor="ctr">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Name, address, telephone, mobile and email address</a:t>
                      </a:r>
                      <a:endParaRPr sz="1100"/>
                    </a:p>
                    <a:p>
                      <a:pPr marL="685800" lvl="0" indent="-279400" algn="l" rtl="0">
                        <a:lnSpc>
                          <a:spcPct val="100000"/>
                        </a:lnSpc>
                        <a:spcBef>
                          <a:spcPts val="0"/>
                        </a:spcBef>
                        <a:spcAft>
                          <a:spcPts val="0"/>
                        </a:spcAft>
                        <a:buSzPts val="800"/>
                        <a:buChar char="●"/>
                      </a:pPr>
                      <a:r>
                        <a:rPr lang="en" sz="1100"/>
                        <a:t>Your name should be on top line by itself and address etc. on line below</a:t>
                      </a:r>
                      <a:endParaRPr sz="1100"/>
                    </a:p>
                    <a:p>
                      <a:pPr marL="685800" lvl="0" indent="-279400" algn="l" rtl="0">
                        <a:lnSpc>
                          <a:spcPct val="100000"/>
                        </a:lnSpc>
                        <a:spcBef>
                          <a:spcPts val="0"/>
                        </a:spcBef>
                        <a:spcAft>
                          <a:spcPts val="0"/>
                        </a:spcAft>
                        <a:buSzPts val="800"/>
                        <a:buChar char="●"/>
                      </a:pPr>
                      <a:r>
                        <a:rPr lang="en" sz="1100"/>
                        <a:t>Use a trusted email address you check regularly. Do not use a NSFW email, for example hotmomma69@gmail.com</a:t>
                      </a:r>
                      <a:endParaRPr sz="1100"/>
                    </a:p>
                  </a:txBody>
                  <a:tcPr marL="88900" marR="88900" marT="121900" marB="121900">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81720">
                <a:tc>
                  <a:txBody>
                    <a:bodyPr/>
                    <a:lstStyle/>
                    <a:p>
                      <a:pPr marL="0" lvl="0" indent="0" algn="l" rtl="0">
                        <a:lnSpc>
                          <a:spcPct val="120000"/>
                        </a:lnSpc>
                        <a:spcBef>
                          <a:spcPts val="0"/>
                        </a:spcBef>
                        <a:spcAft>
                          <a:spcPts val="0"/>
                        </a:spcAft>
                        <a:buNone/>
                      </a:pPr>
                      <a:r>
                        <a:rPr lang="en" sz="1100" b="1"/>
                        <a:t>Professional Experience</a:t>
                      </a:r>
                      <a:endParaRPr sz="1100" b="1"/>
                    </a:p>
                  </a:txBody>
                  <a:tcPr marL="88900" marR="88900" marT="121900" marB="121900" anchor="ctr">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Typically organized in reverse chronological order (timeline) OR by area of expertise (functionally)</a:t>
                      </a:r>
                      <a:endParaRPr sz="1100"/>
                    </a:p>
                    <a:p>
                      <a:pPr marL="685800" lvl="0" indent="-279400" algn="l" rtl="0">
                        <a:lnSpc>
                          <a:spcPct val="100000"/>
                        </a:lnSpc>
                        <a:spcBef>
                          <a:spcPts val="0"/>
                        </a:spcBef>
                        <a:spcAft>
                          <a:spcPts val="0"/>
                        </a:spcAft>
                        <a:buSzPts val="800"/>
                        <a:buChar char="●"/>
                      </a:pPr>
                      <a:r>
                        <a:rPr lang="en" sz="1100"/>
                        <a:t>Function e.g. Sales Assistant, HR Professional</a:t>
                      </a:r>
                      <a:endParaRPr sz="1100"/>
                    </a:p>
                    <a:p>
                      <a:pPr marL="685800" lvl="0" indent="-279400" algn="l" rtl="0">
                        <a:lnSpc>
                          <a:spcPct val="100000"/>
                        </a:lnSpc>
                        <a:spcBef>
                          <a:spcPts val="0"/>
                        </a:spcBef>
                        <a:spcAft>
                          <a:spcPts val="0"/>
                        </a:spcAft>
                        <a:buSzPts val="800"/>
                        <a:buChar char="●"/>
                      </a:pPr>
                      <a:r>
                        <a:rPr lang="en" sz="1100"/>
                        <a:t>Employment history – include dates, name of organization, position/job role - include the past 10-12 years of your work life</a:t>
                      </a:r>
                      <a:endParaRPr sz="1100"/>
                    </a:p>
                    <a:p>
                      <a:pPr marL="685800" lvl="0" indent="-279400" algn="l" rtl="0">
                        <a:lnSpc>
                          <a:spcPct val="100000"/>
                        </a:lnSpc>
                        <a:spcBef>
                          <a:spcPts val="0"/>
                        </a:spcBef>
                        <a:spcAft>
                          <a:spcPts val="0"/>
                        </a:spcAft>
                        <a:buSzPts val="800"/>
                        <a:buChar char="●"/>
                      </a:pPr>
                      <a:r>
                        <a:rPr lang="en" sz="1100"/>
                        <a:t>Your experience, responsibilities and accountabilities e.g. project management, people management etc.</a:t>
                      </a:r>
                      <a:endParaRPr sz="1100"/>
                    </a:p>
                    <a:p>
                      <a:pPr marL="685800" lvl="0" indent="-279400" algn="l" rtl="0">
                        <a:lnSpc>
                          <a:spcPct val="100000"/>
                        </a:lnSpc>
                        <a:spcBef>
                          <a:spcPts val="0"/>
                        </a:spcBef>
                        <a:spcAft>
                          <a:spcPts val="0"/>
                        </a:spcAft>
                        <a:buSzPts val="800"/>
                        <a:buChar char="●"/>
                      </a:pPr>
                      <a:r>
                        <a:rPr lang="en" sz="1100"/>
                        <a:t>Your skills/areas of expertise – can also include soft skills e.g. your personal qualities </a:t>
                      </a:r>
                      <a:endParaRPr sz="1100"/>
                    </a:p>
                    <a:p>
                      <a:pPr marL="685800" lvl="0" indent="-279400" algn="l" rtl="0">
                        <a:lnSpc>
                          <a:spcPct val="100000"/>
                        </a:lnSpc>
                        <a:spcBef>
                          <a:spcPts val="0"/>
                        </a:spcBef>
                        <a:spcAft>
                          <a:spcPts val="0"/>
                        </a:spcAft>
                        <a:buSzPts val="800"/>
                        <a:buChar char="●"/>
                      </a:pPr>
                      <a:r>
                        <a:rPr lang="en" sz="1100"/>
                        <a:t>Your significant achievements and the benefits these brought to an employer – these demonstrate your strengths</a:t>
                      </a:r>
                      <a:endParaRPr sz="1100"/>
                    </a:p>
                  </a:txBody>
                  <a:tcPr marL="88900" marR="88900" marT="121900" marB="121900">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4040">
                <a:tc>
                  <a:txBody>
                    <a:bodyPr/>
                    <a:lstStyle/>
                    <a:p>
                      <a:pPr marL="0" lvl="0" indent="0" algn="l" rtl="0">
                        <a:lnSpc>
                          <a:spcPct val="100000"/>
                        </a:lnSpc>
                        <a:spcBef>
                          <a:spcPts val="0"/>
                        </a:spcBef>
                        <a:spcAft>
                          <a:spcPts val="0"/>
                        </a:spcAft>
                        <a:buNone/>
                      </a:pPr>
                      <a:r>
                        <a:rPr lang="en" sz="1100" b="1"/>
                        <a:t>Education</a:t>
                      </a:r>
                      <a:endParaRPr sz="1100" b="1"/>
                    </a:p>
                  </a:txBody>
                  <a:tcPr marL="88900" marR="88900" marT="121900" marB="121900" anchor="ctr">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Highest level attained listed first plus any other relevant qualifications and training courses</a:t>
                      </a:r>
                      <a:endParaRPr sz="1100"/>
                    </a:p>
                    <a:p>
                      <a:pPr marL="685800" lvl="0" indent="-279400" algn="l" rtl="0">
                        <a:lnSpc>
                          <a:spcPct val="100000"/>
                        </a:lnSpc>
                        <a:spcBef>
                          <a:spcPts val="0"/>
                        </a:spcBef>
                        <a:spcAft>
                          <a:spcPts val="0"/>
                        </a:spcAft>
                        <a:buSzPts val="800"/>
                        <a:buChar char="●"/>
                      </a:pPr>
                      <a:r>
                        <a:rPr lang="en" sz="1100"/>
                        <a:t>Depending on the job, these normally come near the end of your resume </a:t>
                      </a:r>
                      <a:endParaRPr sz="1100"/>
                    </a:p>
                    <a:p>
                      <a:pPr marL="685800" lvl="0" indent="-279400" algn="l" rtl="0">
                        <a:lnSpc>
                          <a:spcPct val="100000"/>
                        </a:lnSpc>
                        <a:spcBef>
                          <a:spcPts val="0"/>
                        </a:spcBef>
                        <a:spcAft>
                          <a:spcPts val="0"/>
                        </a:spcAft>
                        <a:buSzPts val="800"/>
                        <a:buChar char="●"/>
                      </a:pPr>
                      <a:r>
                        <a:rPr lang="en" sz="1100"/>
                        <a:t>Recent attendance on training courses shows that you are up-to-date and are still interested in learning</a:t>
                      </a:r>
                      <a:endParaRPr sz="1100"/>
                    </a:p>
                  </a:txBody>
                  <a:tcPr marL="88900" marR="88900" marT="121900" marB="121900">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5733">
                <a:tc>
                  <a:txBody>
                    <a:bodyPr/>
                    <a:lstStyle/>
                    <a:p>
                      <a:pPr marL="0" lvl="0" indent="0" algn="l" rtl="0">
                        <a:lnSpc>
                          <a:spcPct val="100000"/>
                        </a:lnSpc>
                        <a:spcBef>
                          <a:spcPts val="0"/>
                        </a:spcBef>
                        <a:spcAft>
                          <a:spcPts val="0"/>
                        </a:spcAft>
                        <a:buNone/>
                      </a:pPr>
                      <a:r>
                        <a:rPr lang="en" sz="1100" b="1"/>
                        <a:t>Optional Information</a:t>
                      </a:r>
                      <a:endParaRPr sz="1100" b="1"/>
                    </a:p>
                  </a:txBody>
                  <a:tcPr marL="88900" marR="88900" marT="121900" marB="121900" anchor="ctr">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May include: memberships to professional/trade organizations, technical skills, languages, licenses, certificates and interests</a:t>
                      </a:r>
                      <a:endParaRPr sz="1100"/>
                    </a:p>
                  </a:txBody>
                  <a:tcPr marL="88900" marR="88900" marT="121900" marB="121900">
                    <a:lnL w="3125" cap="flat" cmpd="sng">
                      <a:solidFill>
                        <a:srgbClr val="000000"/>
                      </a:solidFill>
                      <a:prstDash val="solid"/>
                      <a:round/>
                      <a:headEnd type="none" w="sm" len="sm"/>
                      <a:tailEnd type="none" w="sm" len="sm"/>
                    </a:lnL>
                    <a:lnR w="3125" cap="flat" cmpd="sng">
                      <a:solidFill>
                        <a:srgbClr val="000000"/>
                      </a:solidFill>
                      <a:prstDash val="solid"/>
                      <a:round/>
                      <a:headEnd type="none" w="sm" len="sm"/>
                      <a:tailEnd type="none" w="sm" len="sm"/>
                    </a:lnR>
                    <a:lnT w="3125" cap="flat" cmpd="sng">
                      <a:solidFill>
                        <a:srgbClr val="000000"/>
                      </a:solidFill>
                      <a:prstDash val="solid"/>
                      <a:round/>
                      <a:headEnd type="none" w="sm" len="sm"/>
                      <a:tailEnd type="none" w="sm" len="sm"/>
                    </a:lnT>
                    <a:lnB w="31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p:nvPr/>
        </p:nvSpPr>
        <p:spPr>
          <a:xfrm>
            <a:off x="0" y="0"/>
            <a:ext cx="12192000" cy="11928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pic>
        <p:nvPicPr>
          <p:cNvPr id="108" name="Google Shape;108;p20" descr="Tina Nicolai estimates that she has read more than 40,000 résumés since launching Résumé Writers' Ink in 2010. She says these are seven of the most annoying mistakes she sees on a regular basis.&#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title="7 annoying résumé mistakes">
            <a:hlinkClick r:id="rId3"/>
          </p:cNvPr>
          <p:cNvPicPr preferRelativeResize="0"/>
          <p:nvPr/>
        </p:nvPicPr>
        <p:blipFill>
          <a:blip r:embed="rId4">
            <a:alphaModFix/>
          </a:blip>
          <a:stretch>
            <a:fillRect/>
          </a:stretch>
        </p:blipFill>
        <p:spPr>
          <a:xfrm>
            <a:off x="3376600" y="1396001"/>
            <a:ext cx="5438800" cy="4079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p:nvPr/>
        </p:nvSpPr>
        <p:spPr>
          <a:xfrm>
            <a:off x="0" y="0"/>
            <a:ext cx="12192000" cy="920400"/>
          </a:xfrm>
          <a:prstGeom prst="rect">
            <a:avLst/>
          </a:prstGeom>
          <a:solidFill>
            <a:srgbClr val="A61C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4000" b="1">
                <a:solidFill>
                  <a:srgbClr val="FFFFFF"/>
                </a:solidFill>
              </a:rPr>
              <a:t>JOB SEARCH 101</a:t>
            </a:r>
            <a:endParaRPr sz="4000" b="1">
              <a:solidFill>
                <a:srgbClr val="FFFFFF"/>
              </a:solidFill>
            </a:endParaRPr>
          </a:p>
        </p:txBody>
      </p:sp>
      <p:sp>
        <p:nvSpPr>
          <p:cNvPr id="115" name="Google Shape;115;p21"/>
          <p:cNvSpPr txBox="1"/>
          <p:nvPr/>
        </p:nvSpPr>
        <p:spPr>
          <a:xfrm>
            <a:off x="0" y="933100"/>
            <a:ext cx="12192000" cy="3727600"/>
          </a:xfrm>
          <a:prstGeom prst="rect">
            <a:avLst/>
          </a:prstGeom>
          <a:noFill/>
          <a:ln>
            <a:noFill/>
          </a:ln>
        </p:spPr>
        <p:txBody>
          <a:bodyPr spcFirstLastPara="1" wrap="square" lIns="121900" tIns="121900" rIns="121900" bIns="121900" anchor="t" anchorCtr="0">
            <a:noAutofit/>
          </a:bodyPr>
          <a:lstStyle/>
          <a:p>
            <a:pPr>
              <a:lnSpc>
                <a:spcPct val="138000"/>
              </a:lnSpc>
            </a:pPr>
            <a:r>
              <a:rPr lang="en" sz="1333" b="1" dirty="0">
                <a:solidFill>
                  <a:schemeClr val="dk1"/>
                </a:solidFill>
              </a:rPr>
              <a:t>PROBLEM SOLVING – COMMON CONCERNS</a:t>
            </a:r>
            <a:endParaRPr sz="1333" b="1" dirty="0">
              <a:solidFill>
                <a:schemeClr val="dk1"/>
              </a:solidFill>
            </a:endParaRPr>
          </a:p>
          <a:p>
            <a:pPr marL="914377" indent="-389457">
              <a:lnSpc>
                <a:spcPct val="115000"/>
              </a:lnSpc>
              <a:spcBef>
                <a:spcPts val="1333"/>
              </a:spcBef>
              <a:buClr>
                <a:schemeClr val="dk1"/>
              </a:buClr>
              <a:buSzPts val="1000"/>
              <a:buAutoNum type="arabicPeriod"/>
            </a:pPr>
            <a:r>
              <a:rPr lang="en" sz="1333" b="1" dirty="0">
                <a:solidFill>
                  <a:schemeClr val="dk1"/>
                </a:solidFill>
              </a:rPr>
              <a:t>Gaps in work history</a:t>
            </a:r>
            <a:endParaRPr sz="1333" b="1" dirty="0">
              <a:solidFill>
                <a:schemeClr val="dk1"/>
              </a:solidFill>
            </a:endParaRPr>
          </a:p>
          <a:p>
            <a:pPr marL="1523962" indent="-389457">
              <a:lnSpc>
                <a:spcPct val="115000"/>
              </a:lnSpc>
              <a:buClr>
                <a:schemeClr val="dk1"/>
              </a:buClr>
              <a:buSzPts val="1000"/>
              <a:buChar char="●"/>
            </a:pPr>
            <a:r>
              <a:rPr lang="en" sz="1333" dirty="0">
                <a:solidFill>
                  <a:schemeClr val="dk1"/>
                </a:solidFill>
              </a:rPr>
              <a:t>If these are obvious, give a </a:t>
            </a:r>
            <a:r>
              <a:rPr lang="en" sz="1333" u="sng" dirty="0">
                <a:solidFill>
                  <a:schemeClr val="dk1"/>
                </a:solidFill>
              </a:rPr>
              <a:t>positive statement</a:t>
            </a:r>
            <a:r>
              <a:rPr lang="en" sz="1333" dirty="0">
                <a:solidFill>
                  <a:schemeClr val="dk1"/>
                </a:solidFill>
              </a:rPr>
              <a:t> about what you were doing during this time.  Don’t apologize!</a:t>
            </a:r>
            <a:endParaRPr sz="1333" dirty="0">
              <a:solidFill>
                <a:schemeClr val="dk1"/>
              </a:solidFill>
            </a:endParaRPr>
          </a:p>
          <a:p>
            <a:pPr marL="1523962" indent="-389457">
              <a:lnSpc>
                <a:spcPct val="115000"/>
              </a:lnSpc>
              <a:buClr>
                <a:schemeClr val="dk1"/>
              </a:buClr>
              <a:buSzPts val="1000"/>
              <a:buChar char="●"/>
            </a:pPr>
            <a:r>
              <a:rPr lang="en" sz="1333" dirty="0">
                <a:solidFill>
                  <a:schemeClr val="dk1"/>
                </a:solidFill>
              </a:rPr>
              <a:t>You could position this as a ‘Career Break’ and include this in your employment history (including dates e.g. 2012 - 2014)</a:t>
            </a:r>
            <a:endParaRPr sz="1333" dirty="0">
              <a:solidFill>
                <a:schemeClr val="dk1"/>
              </a:solidFill>
            </a:endParaRPr>
          </a:p>
          <a:p>
            <a:pPr>
              <a:lnSpc>
                <a:spcPct val="115000"/>
              </a:lnSpc>
            </a:pPr>
            <a:endParaRPr sz="1333" dirty="0">
              <a:solidFill>
                <a:schemeClr val="dk1"/>
              </a:solidFill>
            </a:endParaRPr>
          </a:p>
          <a:p>
            <a:pPr marL="914377" indent="-389457">
              <a:lnSpc>
                <a:spcPct val="115000"/>
              </a:lnSpc>
              <a:buClr>
                <a:schemeClr val="dk1"/>
              </a:buClr>
              <a:buSzPts val="1000"/>
              <a:buAutoNum type="arabicPeriod" startAt="2"/>
            </a:pPr>
            <a:r>
              <a:rPr lang="en" sz="1333" b="1" dirty="0">
                <a:solidFill>
                  <a:schemeClr val="dk1"/>
                </a:solidFill>
              </a:rPr>
              <a:t>Little or no experience in the industry</a:t>
            </a:r>
            <a:endParaRPr sz="1333" b="1" dirty="0">
              <a:solidFill>
                <a:schemeClr val="dk1"/>
              </a:solidFill>
            </a:endParaRPr>
          </a:p>
          <a:p>
            <a:pPr marL="1523962" indent="-389457">
              <a:lnSpc>
                <a:spcPct val="115000"/>
              </a:lnSpc>
              <a:buClr>
                <a:schemeClr val="dk1"/>
              </a:buClr>
              <a:buSzPts val="1000"/>
              <a:buChar char="●"/>
            </a:pPr>
            <a:r>
              <a:rPr lang="en" sz="1333" dirty="0">
                <a:solidFill>
                  <a:schemeClr val="dk1"/>
                </a:solidFill>
              </a:rPr>
              <a:t>Use a functional resume format to present your transferable skills </a:t>
            </a:r>
            <a:endParaRPr sz="1333" dirty="0">
              <a:solidFill>
                <a:schemeClr val="dk1"/>
              </a:solidFill>
            </a:endParaRPr>
          </a:p>
          <a:p>
            <a:pPr marL="1523962" indent="-389457">
              <a:lnSpc>
                <a:spcPct val="115000"/>
              </a:lnSpc>
              <a:buClr>
                <a:schemeClr val="dk1"/>
              </a:buClr>
              <a:buSzPts val="1000"/>
              <a:buChar char="●"/>
            </a:pPr>
            <a:r>
              <a:rPr lang="en" sz="1333" dirty="0">
                <a:solidFill>
                  <a:schemeClr val="dk1"/>
                </a:solidFill>
              </a:rPr>
              <a:t>Provide examples of key achievements that link to the industry or job you are applying for</a:t>
            </a:r>
            <a:endParaRPr sz="1333" dirty="0">
              <a:solidFill>
                <a:schemeClr val="dk1"/>
              </a:solidFill>
            </a:endParaRPr>
          </a:p>
          <a:p>
            <a:pPr>
              <a:lnSpc>
                <a:spcPct val="115000"/>
              </a:lnSpc>
            </a:pPr>
            <a:endParaRPr sz="1333" dirty="0">
              <a:solidFill>
                <a:schemeClr val="dk1"/>
              </a:solidFill>
            </a:endParaRPr>
          </a:p>
          <a:p>
            <a:pPr marL="914377" indent="-389457">
              <a:lnSpc>
                <a:spcPct val="115000"/>
              </a:lnSpc>
              <a:buClr>
                <a:schemeClr val="dk1"/>
              </a:buClr>
              <a:buSzPts val="1000"/>
              <a:buAutoNum type="arabicPeriod" startAt="3"/>
            </a:pPr>
            <a:r>
              <a:rPr lang="en" sz="1333" b="1" dirty="0">
                <a:solidFill>
                  <a:schemeClr val="dk1"/>
                </a:solidFill>
              </a:rPr>
              <a:t>Work experience has been with a wide variety of employers (lots of jobs in a short time)</a:t>
            </a:r>
            <a:endParaRPr sz="1333" b="1" dirty="0">
              <a:solidFill>
                <a:schemeClr val="dk1"/>
              </a:solidFill>
            </a:endParaRPr>
          </a:p>
          <a:p>
            <a:pPr marL="1523962" indent="-389457">
              <a:lnSpc>
                <a:spcPct val="115000"/>
              </a:lnSpc>
              <a:buClr>
                <a:schemeClr val="dk1"/>
              </a:buClr>
              <a:buSzPts val="1000"/>
              <a:buChar char="●"/>
            </a:pPr>
            <a:r>
              <a:rPr lang="en" sz="1333" dirty="0">
                <a:solidFill>
                  <a:schemeClr val="dk1"/>
                </a:solidFill>
              </a:rPr>
              <a:t>Choose a functional resume format </a:t>
            </a:r>
            <a:endParaRPr sz="1333" dirty="0">
              <a:solidFill>
                <a:schemeClr val="dk1"/>
              </a:solidFill>
            </a:endParaRPr>
          </a:p>
          <a:p>
            <a:pPr marL="1523962" indent="-389457">
              <a:lnSpc>
                <a:spcPct val="115000"/>
              </a:lnSpc>
              <a:buClr>
                <a:schemeClr val="dk1"/>
              </a:buClr>
              <a:buSzPts val="1000"/>
              <a:buChar char="●"/>
            </a:pPr>
            <a:r>
              <a:rPr lang="en" sz="1333" dirty="0">
                <a:solidFill>
                  <a:schemeClr val="dk1"/>
                </a:solidFill>
              </a:rPr>
              <a:t>Emphasize your skills and achievements up front </a:t>
            </a:r>
            <a:endParaRPr sz="1333" dirty="0">
              <a:solidFill>
                <a:schemeClr val="dk1"/>
              </a:solidFill>
            </a:endParaRPr>
          </a:p>
          <a:p>
            <a:pPr marL="1523962" indent="-389457">
              <a:lnSpc>
                <a:spcPct val="115000"/>
              </a:lnSpc>
              <a:buClr>
                <a:schemeClr val="dk1"/>
              </a:buClr>
              <a:buSzPts val="1000"/>
              <a:buChar char="●"/>
            </a:pPr>
            <a:r>
              <a:rPr lang="en" sz="1333" dirty="0">
                <a:solidFill>
                  <a:schemeClr val="dk1"/>
                </a:solidFill>
              </a:rPr>
              <a:t>You can combine jobs into related groups (e.g. hospitality, sales, customer service)</a:t>
            </a:r>
            <a:endParaRPr sz="1333" dirty="0">
              <a:solidFill>
                <a:schemeClr val="dk1"/>
              </a:solidFill>
            </a:endParaRPr>
          </a:p>
          <a:p>
            <a:pPr>
              <a:lnSpc>
                <a:spcPct val="115000"/>
              </a:lnSpc>
            </a:pPr>
            <a:endParaRPr sz="1333" dirty="0">
              <a:solidFill>
                <a:schemeClr val="dk1"/>
              </a:solidFill>
            </a:endParaRPr>
          </a:p>
          <a:p>
            <a:pPr marL="914377" indent="-389457">
              <a:lnSpc>
                <a:spcPct val="115000"/>
              </a:lnSpc>
              <a:buClr>
                <a:schemeClr val="dk1"/>
              </a:buClr>
              <a:buSzPts val="1000"/>
              <a:buAutoNum type="arabicPeriod" startAt="4"/>
            </a:pPr>
            <a:r>
              <a:rPr lang="en" sz="1333" b="1" dirty="0">
                <a:solidFill>
                  <a:schemeClr val="dk1"/>
                </a:solidFill>
              </a:rPr>
              <a:t>Lack of formal qualifications</a:t>
            </a:r>
            <a:endParaRPr sz="1333" b="1" dirty="0">
              <a:solidFill>
                <a:schemeClr val="dk1"/>
              </a:solidFill>
            </a:endParaRPr>
          </a:p>
          <a:p>
            <a:pPr marL="1523962" indent="-389457">
              <a:lnSpc>
                <a:spcPct val="115000"/>
              </a:lnSpc>
              <a:buClr>
                <a:schemeClr val="dk1"/>
              </a:buClr>
              <a:buSzPts val="1000"/>
              <a:buChar char="●"/>
            </a:pPr>
            <a:r>
              <a:rPr lang="en" sz="1333" dirty="0">
                <a:solidFill>
                  <a:schemeClr val="dk1"/>
                </a:solidFill>
              </a:rPr>
              <a:t>Does your ‘on the job’ experience outweigh a formal qualification?</a:t>
            </a:r>
            <a:endParaRPr sz="1333" dirty="0">
              <a:solidFill>
                <a:schemeClr val="dk1"/>
              </a:solidFill>
            </a:endParaRPr>
          </a:p>
          <a:p>
            <a:pPr marL="1523962" indent="-389457">
              <a:lnSpc>
                <a:spcPct val="115000"/>
              </a:lnSpc>
              <a:buClr>
                <a:schemeClr val="dk1"/>
              </a:buClr>
              <a:buSzPts val="1000"/>
              <a:buChar char="●"/>
            </a:pPr>
            <a:r>
              <a:rPr lang="en" sz="1333" dirty="0">
                <a:solidFill>
                  <a:schemeClr val="dk1"/>
                </a:solidFill>
              </a:rPr>
              <a:t>Think about any equivalent experience you have gained in a job – list any ‘on the job’ training that is relevant </a:t>
            </a:r>
            <a:endParaRPr sz="1333" dirty="0">
              <a:solidFill>
                <a:schemeClr val="dk1"/>
              </a:solidFill>
            </a:endParaRPr>
          </a:p>
          <a:p>
            <a:pPr marL="1523962" indent="-389457">
              <a:lnSpc>
                <a:spcPct val="115000"/>
              </a:lnSpc>
              <a:buClr>
                <a:schemeClr val="dk1"/>
              </a:buClr>
              <a:buSzPts val="1000"/>
              <a:buChar char="●"/>
            </a:pPr>
            <a:r>
              <a:rPr lang="en" sz="1333" dirty="0">
                <a:solidFill>
                  <a:schemeClr val="dk1"/>
                </a:solidFill>
              </a:rPr>
              <a:t>List any relevant developmental courses, training, seminars or workshops you attended</a:t>
            </a:r>
            <a:endParaRPr lang="en-US" sz="1333" b="1" dirty="0">
              <a:solidFill>
                <a:schemeClr val="dk1"/>
              </a:solidFill>
            </a:endParaRPr>
          </a:p>
          <a:p>
            <a:pPr marL="1523962" indent="-389457">
              <a:lnSpc>
                <a:spcPct val="115000"/>
              </a:lnSpc>
              <a:buClr>
                <a:schemeClr val="dk1"/>
              </a:buClr>
              <a:buSzPts val="1000"/>
              <a:buChar char="●"/>
            </a:pPr>
            <a:r>
              <a:rPr lang="en" sz="1333" dirty="0">
                <a:solidFill>
                  <a:schemeClr val="dk1"/>
                </a:solidFill>
              </a:rPr>
              <a:t>You can combine jobs into related groups (e.g. hospitality, sales, customer service)</a:t>
            </a:r>
            <a:endParaRPr sz="1333" dirty="0">
              <a:solidFill>
                <a:schemeClr val="dk1"/>
              </a:solidFill>
            </a:endParaRPr>
          </a:p>
          <a:p>
            <a:pPr marL="609585">
              <a:lnSpc>
                <a:spcPct val="115000"/>
              </a:lnSpc>
            </a:pPr>
            <a:endParaRPr sz="1333" dirty="0">
              <a:solidFill>
                <a:schemeClr val="dk1"/>
              </a:solidFill>
            </a:endParaRPr>
          </a:p>
          <a:p>
            <a:pPr>
              <a:lnSpc>
                <a:spcPct val="115000"/>
              </a:lnSpc>
              <a:buClr>
                <a:schemeClr val="dk1"/>
              </a:buClr>
              <a:buSzPts val="1100"/>
            </a:pPr>
            <a:endParaRPr sz="1333" dirty="0">
              <a:solidFill>
                <a:schemeClr val="dk1"/>
              </a:solidFill>
            </a:endParaRPr>
          </a:p>
          <a:p>
            <a:pPr>
              <a:lnSpc>
                <a:spcPct val="115000"/>
              </a:lnSpc>
            </a:pPr>
            <a:endParaRPr sz="1333" dirty="0">
              <a:solidFill>
                <a:schemeClr val="dk1"/>
              </a:solidFill>
            </a:endParaRPr>
          </a:p>
          <a:p>
            <a:pPr>
              <a:lnSpc>
                <a:spcPct val="115000"/>
              </a:lnSpc>
            </a:pPr>
            <a:endParaRPr sz="1333"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16390</TotalTime>
  <Words>1970</Words>
  <Application>Microsoft Office PowerPoint</Application>
  <PresentationFormat>Widescreen</PresentationFormat>
  <Paragraphs>214</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DFSNWA</dc:creator>
  <cp:lastModifiedBy>User</cp:lastModifiedBy>
  <cp:revision>93</cp:revision>
  <cp:lastPrinted>2018-07-10T00:09:37Z</cp:lastPrinted>
  <dcterms:created xsi:type="dcterms:W3CDTF">2018-06-12T15:17:38Z</dcterms:created>
  <dcterms:modified xsi:type="dcterms:W3CDTF">2020-04-06T16:04:51Z</dcterms:modified>
</cp:coreProperties>
</file>